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5"/>
  </p:notesMasterIdLst>
  <p:sldIdLst>
    <p:sldId id="256" r:id="rId3"/>
    <p:sldId id="311" r:id="rId4"/>
    <p:sldId id="353" r:id="rId5"/>
    <p:sldId id="355" r:id="rId6"/>
    <p:sldId id="354" r:id="rId7"/>
    <p:sldId id="356" r:id="rId8"/>
    <p:sldId id="359" r:id="rId9"/>
    <p:sldId id="358" r:id="rId10"/>
    <p:sldId id="360" r:id="rId11"/>
    <p:sldId id="361" r:id="rId12"/>
    <p:sldId id="362" r:id="rId13"/>
    <p:sldId id="363" r:id="rId14"/>
    <p:sldId id="364" r:id="rId15"/>
    <p:sldId id="322" r:id="rId16"/>
    <p:sldId id="365" r:id="rId17"/>
    <p:sldId id="366" r:id="rId18"/>
    <p:sldId id="370" r:id="rId19"/>
    <p:sldId id="369" r:id="rId20"/>
    <p:sldId id="368" r:id="rId21"/>
    <p:sldId id="371" r:id="rId22"/>
    <p:sldId id="372" r:id="rId23"/>
    <p:sldId id="375" r:id="rId24"/>
    <p:sldId id="373" r:id="rId25"/>
    <p:sldId id="376" r:id="rId26"/>
    <p:sldId id="377" r:id="rId27"/>
    <p:sldId id="378" r:id="rId28"/>
    <p:sldId id="379" r:id="rId29"/>
    <p:sldId id="382" r:id="rId30"/>
    <p:sldId id="381" r:id="rId31"/>
    <p:sldId id="383" r:id="rId32"/>
    <p:sldId id="384" r:id="rId33"/>
    <p:sldId id="385" r:id="rId34"/>
    <p:sldId id="386" r:id="rId35"/>
    <p:sldId id="387" r:id="rId36"/>
    <p:sldId id="388" r:id="rId37"/>
    <p:sldId id="390" r:id="rId38"/>
    <p:sldId id="391" r:id="rId39"/>
    <p:sldId id="394" r:id="rId40"/>
    <p:sldId id="393" r:id="rId41"/>
    <p:sldId id="395" r:id="rId42"/>
    <p:sldId id="396" r:id="rId43"/>
    <p:sldId id="39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6215-020F-4EAC-857B-84D65FC22CEF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57B4-6229-49CD-BA39-A88ADFD64B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B682D3-FBBF-45FF-A41F-E9D197F97AC0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A6FA33-97EC-4BA7-A74C-A70063BFD1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8928992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SAĞLIKTA KALİTE STANDARTLARI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( SKS )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EVDE SAĞLIK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09634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 descr="C:\Users\pol.ADH\Desktop\logo evde sağlı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504"/>
            <a:ext cx="2081158" cy="1811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 flipV="1">
            <a:off x="7956376" y="6525342"/>
            <a:ext cx="792088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6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Sonuçları Ağır </a:t>
            </a:r>
            <a:r>
              <a:rPr lang="tr-TR" sz="2800" b="1" dirty="0" err="1" smtClean="0">
                <a:solidFill>
                  <a:srgbClr val="FF0000"/>
                </a:solidFill>
              </a:rPr>
              <a:t>Medikasyon</a:t>
            </a:r>
            <a:r>
              <a:rPr lang="tr-TR" sz="2800" b="1" dirty="0" smtClean="0">
                <a:solidFill>
                  <a:srgbClr val="FF0000"/>
                </a:solidFill>
              </a:rPr>
              <a:t> Hatalarına Neden Olan İlaçlar;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İnsülin</a:t>
            </a:r>
            <a:endParaRPr lang="tr-T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Morphine</a:t>
            </a:r>
            <a:endParaRPr lang="tr-T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Heparin</a:t>
            </a:r>
            <a:endParaRPr lang="tr-T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Fentanyl</a:t>
            </a:r>
            <a:r>
              <a:rPr lang="tr-TR" sz="2800" dirty="0" smtClean="0">
                <a:solidFill>
                  <a:schemeClr val="tx1"/>
                </a:solidFill>
              </a:rPr>
              <a:t> (güçlü ağrı kesici)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Hydromorphone</a:t>
            </a:r>
            <a:endParaRPr lang="tr-T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Warfarin</a:t>
            </a:r>
            <a:r>
              <a:rPr lang="tr-TR" sz="2800" dirty="0" smtClean="0">
                <a:solidFill>
                  <a:schemeClr val="tx1"/>
                </a:solidFill>
              </a:rPr>
              <a:t> (pıhtılaşmayı önler,</a:t>
            </a:r>
            <a:r>
              <a:rPr lang="tr-TR" sz="2800" dirty="0" err="1" smtClean="0">
                <a:solidFill>
                  <a:schemeClr val="tx1"/>
                </a:solidFill>
              </a:rPr>
              <a:t>Coumadin</a:t>
            </a:r>
            <a:r>
              <a:rPr lang="tr-TR" sz="2800" dirty="0" smtClean="0">
                <a:solidFill>
                  <a:schemeClr val="tx1"/>
                </a:solidFill>
              </a:rPr>
              <a:t> gibi)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5720" y="1857364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Sonuçları Ağır </a:t>
            </a:r>
            <a:r>
              <a:rPr lang="tr-TR" sz="2800" b="1" dirty="0" err="1" smtClean="0">
                <a:solidFill>
                  <a:srgbClr val="FF0000"/>
                </a:solidFill>
              </a:rPr>
              <a:t>Medikasyon</a:t>
            </a:r>
            <a:r>
              <a:rPr lang="tr-TR" sz="2800" b="1" dirty="0" smtClean="0">
                <a:solidFill>
                  <a:srgbClr val="FF0000"/>
                </a:solidFill>
              </a:rPr>
              <a:t> Hatalarına Neden Olan İlaçlar;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Potassium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Chloride</a:t>
            </a:r>
            <a:endParaRPr lang="tr-TR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Vancomycin</a:t>
            </a:r>
            <a:r>
              <a:rPr lang="tr-TR" sz="2800" dirty="0" smtClean="0">
                <a:solidFill>
                  <a:schemeClr val="tx1"/>
                </a:solidFill>
              </a:rPr>
              <a:t>  (güçlü antibiyotik)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1"/>
                </a:solidFill>
              </a:rPr>
              <a:t>Enoxaparin</a:t>
            </a:r>
            <a:r>
              <a:rPr lang="tr-TR" sz="2800" dirty="0" smtClean="0">
                <a:solidFill>
                  <a:schemeClr val="tx1"/>
                </a:solidFill>
              </a:rPr>
              <a:t> (pıhtılaşmayı önler,</a:t>
            </a:r>
            <a:r>
              <a:rPr lang="tr-TR" sz="2800" dirty="0" err="1" smtClean="0">
                <a:solidFill>
                  <a:schemeClr val="tx1"/>
                </a:solidFill>
              </a:rPr>
              <a:t>Clexane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  <a:r>
              <a:rPr lang="tr-TR" sz="2800" dirty="0" err="1" smtClean="0">
                <a:solidFill>
                  <a:schemeClr val="tx1"/>
                </a:solidFill>
              </a:rPr>
              <a:t>Oksapar</a:t>
            </a:r>
            <a:r>
              <a:rPr lang="tr-TR" sz="2800" dirty="0" smtClean="0">
                <a:solidFill>
                  <a:schemeClr val="tx1"/>
                </a:solidFill>
              </a:rPr>
              <a:t> gibi)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5720" y="1928802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Sonuçları Ağır </a:t>
            </a:r>
            <a:r>
              <a:rPr lang="tr-TR" sz="2800" b="1" dirty="0" err="1" smtClean="0">
                <a:solidFill>
                  <a:srgbClr val="FF0000"/>
                </a:solidFill>
              </a:rPr>
              <a:t>Medikasyon</a:t>
            </a:r>
            <a:r>
              <a:rPr lang="tr-TR" sz="2800" b="1" dirty="0" smtClean="0">
                <a:solidFill>
                  <a:srgbClr val="FF0000"/>
                </a:solidFill>
              </a:rPr>
              <a:t> Hatalarına Neden Olan İlaçlar;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/>
              <a:t>Metoprolol</a:t>
            </a:r>
            <a:r>
              <a:rPr lang="tr-TR" sz="2800" dirty="0" smtClean="0"/>
              <a:t> </a:t>
            </a:r>
            <a:r>
              <a:rPr lang="tr-TR" sz="2800" dirty="0" err="1" smtClean="0"/>
              <a:t>Tartrate</a:t>
            </a:r>
            <a:r>
              <a:rPr lang="tr-TR" sz="2800" dirty="0" smtClean="0"/>
              <a:t> (</a:t>
            </a:r>
            <a:r>
              <a:rPr lang="tr-TR" sz="2800" dirty="0" err="1" smtClean="0"/>
              <a:t>ht</a:t>
            </a:r>
            <a:r>
              <a:rPr lang="tr-TR" sz="2800" dirty="0" smtClean="0"/>
              <a:t> tedavisinde kullanılır,</a:t>
            </a:r>
            <a:r>
              <a:rPr lang="tr-TR" sz="2800" dirty="0" err="1" smtClean="0"/>
              <a:t>Beloc</a:t>
            </a:r>
            <a:r>
              <a:rPr lang="tr-TR" sz="2800" dirty="0" smtClean="0"/>
              <a:t> gibi)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/>
              <a:t>Furosemide</a:t>
            </a:r>
            <a:r>
              <a:rPr lang="tr-TR" sz="2800" dirty="0" smtClean="0"/>
              <a:t> (</a:t>
            </a:r>
            <a:r>
              <a:rPr lang="tr-TR" sz="2800" dirty="0" err="1" smtClean="0"/>
              <a:t>Diüretik</a:t>
            </a:r>
            <a:r>
              <a:rPr lang="tr-TR" sz="2800" dirty="0" smtClean="0"/>
              <a:t> ilaç,</a:t>
            </a:r>
            <a:r>
              <a:rPr lang="tr-TR" sz="2800" dirty="0" err="1" smtClean="0"/>
              <a:t>Desal</a:t>
            </a:r>
            <a:r>
              <a:rPr lang="tr-TR" sz="2800" dirty="0" smtClean="0"/>
              <a:t>,</a:t>
            </a:r>
            <a:r>
              <a:rPr lang="tr-TR" sz="2800" dirty="0" err="1" smtClean="0"/>
              <a:t>Lasix</a:t>
            </a:r>
            <a:r>
              <a:rPr lang="tr-TR" sz="2800" dirty="0" smtClean="0"/>
              <a:t>,</a:t>
            </a:r>
            <a:r>
              <a:rPr lang="tr-TR" sz="2800" dirty="0" err="1" smtClean="0"/>
              <a:t>Ürever</a:t>
            </a:r>
            <a:r>
              <a:rPr lang="tr-TR" sz="2800" dirty="0" smtClean="0"/>
              <a:t> gibi)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/>
              <a:t>Methylprednisolone</a:t>
            </a:r>
            <a:r>
              <a:rPr lang="tr-TR" sz="2800" dirty="0" smtClean="0"/>
              <a:t> (</a:t>
            </a:r>
            <a:r>
              <a:rPr lang="tr-TR" sz="2800" dirty="0" err="1" smtClean="0"/>
              <a:t>Kortikosteroid</a:t>
            </a:r>
            <a:r>
              <a:rPr lang="tr-TR" sz="2800" dirty="0" smtClean="0"/>
              <a:t> </a:t>
            </a:r>
            <a:r>
              <a:rPr lang="tr-TR" sz="2800" dirty="0" err="1" smtClean="0"/>
              <a:t>dir</a:t>
            </a:r>
            <a:r>
              <a:rPr lang="tr-TR" sz="2800" dirty="0" smtClean="0"/>
              <a:t>,</a:t>
            </a:r>
            <a:r>
              <a:rPr lang="tr-TR" sz="2800" dirty="0" err="1" smtClean="0"/>
              <a:t>Prednol</a:t>
            </a:r>
            <a:r>
              <a:rPr lang="tr-TR" sz="2800" dirty="0" smtClean="0"/>
              <a:t> gibi)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err="1" smtClean="0"/>
              <a:t>Meperidine</a:t>
            </a:r>
            <a:r>
              <a:rPr lang="tr-TR" sz="2800" dirty="0" smtClean="0"/>
              <a:t> (güçlü analjezik,</a:t>
            </a:r>
            <a:r>
              <a:rPr lang="tr-TR" sz="2800" dirty="0" err="1" smtClean="0"/>
              <a:t>Aldolan</a:t>
            </a:r>
            <a:r>
              <a:rPr lang="tr-TR" sz="2800" dirty="0" smtClean="0"/>
              <a:t> gibi)</a:t>
            </a:r>
            <a:r>
              <a:rPr lang="tr-TR" sz="2800" dirty="0" err="1" smtClean="0"/>
              <a:t>dir</a:t>
            </a:r>
            <a:r>
              <a:rPr lang="tr-TR" sz="2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Sağlık Personelinin Sorumlulukları;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İlacı hazırlarken tüm dikkatini bu işe vermeli,dikkatli hazırlamalı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Tüm ilaç uygulamalarından önce ve sonra eller mutlaka yıkanmalı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İlaçlar hastanın yanında bırakılmamalı</a:t>
            </a:r>
          </a:p>
          <a:p>
            <a:pPr>
              <a:buFont typeface="Wingdings" pitchFamily="2" charset="2"/>
              <a:buChar char="q"/>
            </a:pPr>
            <a:r>
              <a:rPr lang="tr-TR" sz="2800" b="1" dirty="0" smtClean="0">
                <a:solidFill>
                  <a:srgbClr val="FF0000"/>
                </a:solidFill>
              </a:rPr>
              <a:t>8+1 doğru ilkesini </a:t>
            </a:r>
            <a:r>
              <a:rPr lang="tr-TR" sz="2800" dirty="0" smtClean="0">
                <a:solidFill>
                  <a:schemeClr val="tx1"/>
                </a:solidFill>
              </a:rPr>
              <a:t>bilmeli ve bu ilkelere uymalı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1628800"/>
            <a:ext cx="740833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sz="11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sz="11200" b="1" dirty="0" smtClean="0">
              <a:solidFill>
                <a:srgbClr val="0070C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 GÜVENLİĞİ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 8+1 Doğru;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1-</a:t>
            </a:r>
            <a:r>
              <a:rPr lang="tr-TR" sz="2800" b="1" dirty="0" smtClean="0">
                <a:solidFill>
                  <a:schemeClr val="tx1"/>
                </a:solidFill>
              </a:rPr>
              <a:t>Doğru İlaç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2-</a:t>
            </a:r>
            <a:r>
              <a:rPr lang="tr-TR" sz="2800" b="1" dirty="0" smtClean="0">
                <a:solidFill>
                  <a:schemeClr val="tx1"/>
                </a:solidFill>
              </a:rPr>
              <a:t>Doğru Doz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3-</a:t>
            </a:r>
            <a:r>
              <a:rPr lang="tr-TR" sz="2800" b="1" dirty="0" smtClean="0">
                <a:solidFill>
                  <a:schemeClr val="tx1"/>
                </a:solidFill>
              </a:rPr>
              <a:t>Doğru Hasta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4-</a:t>
            </a:r>
            <a:r>
              <a:rPr lang="tr-TR" sz="2800" b="1" dirty="0" smtClean="0">
                <a:solidFill>
                  <a:schemeClr val="tx1"/>
                </a:solidFill>
              </a:rPr>
              <a:t>Doğru Zaman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 8+1 Doğru;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5-</a:t>
            </a:r>
            <a:r>
              <a:rPr lang="tr-TR" sz="2800" dirty="0" smtClean="0">
                <a:solidFill>
                  <a:schemeClr val="tx1"/>
                </a:solidFill>
              </a:rPr>
              <a:t>Doğru Yol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6-</a:t>
            </a:r>
            <a:r>
              <a:rPr lang="tr-TR" sz="2800" dirty="0" smtClean="0">
                <a:solidFill>
                  <a:schemeClr val="tx1"/>
                </a:solidFill>
              </a:rPr>
              <a:t>Doğru İlaç Şekli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7-</a:t>
            </a:r>
            <a:r>
              <a:rPr lang="tr-TR" sz="2800" dirty="0" smtClean="0">
                <a:solidFill>
                  <a:schemeClr val="tx1"/>
                </a:solidFill>
              </a:rPr>
              <a:t>Doğru form-Doğru kayıt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8-</a:t>
            </a:r>
            <a:r>
              <a:rPr lang="tr-TR" sz="2800" dirty="0" smtClean="0">
                <a:solidFill>
                  <a:schemeClr val="tx1"/>
                </a:solidFill>
              </a:rPr>
              <a:t>Doğru Etki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9-</a:t>
            </a:r>
            <a:r>
              <a:rPr lang="tr-TR" sz="2800" dirty="0" smtClean="0">
                <a:solidFill>
                  <a:schemeClr val="tx1"/>
                </a:solidFill>
              </a:rPr>
              <a:t>Doğru Veriliş Süresi </a:t>
            </a:r>
            <a:r>
              <a:rPr lang="tr-TR" sz="2800" dirty="0" err="1" smtClean="0">
                <a:solidFill>
                  <a:schemeClr val="tx1"/>
                </a:solidFill>
              </a:rPr>
              <a:t>dir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500" b="1" dirty="0" smtClean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>İLAÇ GÜVENLİĞİ</a:t>
            </a:r>
            <a:endParaRPr lang="tr-TR" sz="4000" b="1" dirty="0"/>
          </a:p>
        </p:txBody>
      </p:sp>
      <p:pic>
        <p:nvPicPr>
          <p:cNvPr id="1026" name="Picture 2" descr="C:\Users\pol\Desktop\img_583f3393e6463_1480536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1928802"/>
            <a:ext cx="8640960" cy="4714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Sağlık Personelinin Sorumlulukları;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Sağlık Personeli hastaya ilaç uygulamadan önce alerjisinin olup olmadığını sormalı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İlaç uygulaması hakkında hastayı bilgilendirmeli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İlacı hazırlayan personel, uygulamayı da kendisi yapmalıdır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Hastaya uygun pozisyon vermeli ve ilacın etki süresini bilmelidir.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1928802"/>
            <a:ext cx="8640960" cy="4572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Sağlık Personelinin Sorumlulukları;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Aşılar ve serumlar mutlaka buzdolabında saklanmalıdır.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Tarihi geçen,rengi kokusu,görünümü değişen ilaçlar kullanılmamalıdır.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Verilen ilacın etkisi hastanın yaşına,ilacın dozuna,ilacın uygulandığı yola göre değişir.Sağlık Personeli bunu bilmelidir.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200" dirty="0">
                <a:solidFill>
                  <a:schemeClr val="tx1"/>
                </a:solidFill>
              </a:rPr>
              <a:t> </a:t>
            </a:r>
            <a:r>
              <a:rPr lang="tr-TR" sz="4200" dirty="0" smtClean="0">
                <a:solidFill>
                  <a:schemeClr val="tx1"/>
                </a:solidFill>
              </a:rPr>
              <a:t>     </a:t>
            </a:r>
            <a:endParaRPr lang="tr-TR" sz="44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>
            <a:noAutofit/>
          </a:bodyPr>
          <a:lstStyle/>
          <a:p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15008" y="285728"/>
            <a:ext cx="871471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4400" b="1" dirty="0" smtClean="0">
                <a:solidFill>
                  <a:srgbClr val="FF0000"/>
                </a:solidFill>
              </a:rPr>
              <a:t> İLAÇ GÜVENLİĞİ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7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Sağlık Personelinin Sorumlulukları;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Göz damlaları,pomat ve şurup gibi ilaçlar açıldıktan sonra 15 gün içinde tüketilmelidir.Buna dikkat edilmeli.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Heparin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  <a:r>
              <a:rPr lang="tr-TR" sz="2800" dirty="0" err="1" smtClean="0">
                <a:solidFill>
                  <a:schemeClr val="tx1"/>
                </a:solidFill>
              </a:rPr>
              <a:t>insülin</a:t>
            </a:r>
            <a:r>
              <a:rPr lang="tr-TR" sz="2800" dirty="0" smtClean="0">
                <a:solidFill>
                  <a:schemeClr val="tx1"/>
                </a:solidFill>
              </a:rPr>
              <a:t> gibi ilaçların açılış tarihi ve saati üzerinde yazılı olmalıdır.İlacın ağzı dezenfekte bir materyalle kapalı olmalıd</a:t>
            </a:r>
            <a:r>
              <a:rPr lang="tr-TR" sz="2800" dirty="0" smtClean="0"/>
              <a:t>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Uygulamalarında Sağlık Personelinin Sorumlulukları;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>
                <a:solidFill>
                  <a:schemeClr val="tx1"/>
                </a:solidFill>
              </a:rPr>
              <a:t>Order</a:t>
            </a:r>
            <a:r>
              <a:rPr lang="tr-TR" sz="2800" dirty="0" smtClean="0">
                <a:solidFill>
                  <a:schemeClr val="tx1"/>
                </a:solidFill>
              </a:rPr>
              <a:t> edilmemiş ilaçlar hiçbir şekilde uygulanmaz.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>
                <a:solidFill>
                  <a:schemeClr val="tx1"/>
                </a:solidFill>
              </a:rPr>
              <a:t>Orderlarda</a:t>
            </a:r>
            <a:r>
              <a:rPr lang="tr-TR" sz="2800" dirty="0" smtClean="0">
                <a:solidFill>
                  <a:schemeClr val="tx1"/>
                </a:solidFill>
              </a:rPr>
              <a:t> Kullanımı Sakıncalı Kısaltmalar kullanılmaz.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   4/h = 4 saat?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    4/h = 4 hafta?? gibi.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500" b="1" dirty="0" smtClean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İLAÇ GÜVENLİĞİ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İlaçların Emilim Hızları;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Deriden                  Değişir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Ağızdan                   30-90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</a:rPr>
              <a:t>Rektal</a:t>
            </a:r>
            <a:r>
              <a:rPr lang="tr-TR" sz="2800" b="1" dirty="0" smtClean="0">
                <a:solidFill>
                  <a:schemeClr val="tx1"/>
                </a:solidFill>
              </a:rPr>
              <a:t>                     5-30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Damar yolu                 30-60 saniye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1785918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1785918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1571604" y="3714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2214546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İlaçların Emilim Hızları;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Cilt altı                 15-30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Kas içi                   10-20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Dilaltı </a:t>
            </a:r>
            <a:r>
              <a:rPr lang="tr-TR" sz="2800" b="1" dirty="0" err="1" smtClean="0">
                <a:solidFill>
                  <a:schemeClr val="tx1"/>
                </a:solidFill>
              </a:rPr>
              <a:t>tb</a:t>
            </a:r>
            <a:r>
              <a:rPr lang="tr-TR" sz="2800" b="1" dirty="0" smtClean="0">
                <a:solidFill>
                  <a:schemeClr val="tx1"/>
                </a:solidFill>
              </a:rPr>
              <a:t>.             3-5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Endotrakeal             3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</a:rPr>
              <a:t>İnhalasyon</a:t>
            </a:r>
            <a:r>
              <a:rPr lang="tr-TR" sz="2800" b="1" dirty="0" smtClean="0">
                <a:solidFill>
                  <a:schemeClr val="tx1"/>
                </a:solidFill>
              </a:rPr>
              <a:t>                 3 </a:t>
            </a:r>
            <a:r>
              <a:rPr lang="tr-TR" sz="2800" b="1" dirty="0" err="1" smtClean="0">
                <a:solidFill>
                  <a:schemeClr val="tx1"/>
                </a:solidFill>
              </a:rPr>
              <a:t>dk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2143108" y="4714884"/>
            <a:ext cx="1143008" cy="5715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1500166" y="3214686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1785918" y="378619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1571604" y="2714620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2285984" y="4143380"/>
            <a:ext cx="857256" cy="5715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Doktor Tarafından Verilen Yazılı İstemde Bulunması Gerekenler;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Hastanın adı soyadı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İlaç isteminin tarihi ve zamanı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Uygulanacak ilacın tam adı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 İlacın dozu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Doktor Tarafından Verilen Yazılı İstemde Bulunması Gerekenler;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İlacın hangi yoldan uygulanacağı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İlacın uygulanma sıklığı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Uygulama zamanı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Veriliş süresi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İstemi yapan doktorun bilgileri(adı,diploma </a:t>
            </a:r>
            <a:r>
              <a:rPr lang="tr-TR" sz="2800" dirty="0" err="1" smtClean="0">
                <a:solidFill>
                  <a:schemeClr val="tx1"/>
                </a:solidFill>
              </a:rPr>
              <a:t>nosu</a:t>
            </a:r>
            <a:r>
              <a:rPr lang="tr-TR" sz="2800" dirty="0" smtClean="0">
                <a:solidFill>
                  <a:schemeClr val="tx1"/>
                </a:solidFill>
              </a:rPr>
              <a:t> ve imzası bulunmalıdır.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1928802"/>
            <a:ext cx="8640960" cy="4714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İlaç Hatalarını Önlemek İçin Neler Yapılabilir ???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İstemin doğru okunduğundan emin olunmalı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Hastanın hangi ilaçlara alerjisi olduğu bilinmeli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İlaç uygulamalarında </a:t>
            </a:r>
            <a:r>
              <a:rPr lang="tr-TR" sz="2800" dirty="0" smtClean="0">
                <a:solidFill>
                  <a:srgbClr val="00B0F0"/>
                </a:solidFill>
              </a:rPr>
              <a:t>8+1 ilkesine </a:t>
            </a:r>
            <a:r>
              <a:rPr lang="tr-TR" sz="2800" dirty="0" smtClean="0">
                <a:solidFill>
                  <a:schemeClr val="tx1"/>
                </a:solidFill>
              </a:rPr>
              <a:t>dikkat edilmeli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İlacın etkileri bilinmeli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İşlem yaptığımız ve hastada gözlemlediğimiz her şeyi kaydetmemiz gerekir.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412776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4800" dirty="0" smtClean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/>
              <a:t> </a:t>
            </a:r>
            <a:r>
              <a:rPr lang="tr-TR" sz="4000" b="1" dirty="0" smtClean="0"/>
              <a:t>  AKILCI İLAÇ KULLANIMI</a:t>
            </a:r>
            <a:endParaRPr lang="tr-T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8358246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i="1" dirty="0" smtClean="0">
                <a:solidFill>
                  <a:schemeClr val="tx1"/>
                </a:solidFill>
                <a:latin typeface="+mj-lt"/>
              </a:rPr>
              <a:t>Hastaların tedavisinde kullanılacak olan tüm ilaçların temininden saklanmasına, </a:t>
            </a:r>
            <a:r>
              <a:rPr lang="tr-TR" sz="2000" i="1" dirty="0" err="1" smtClean="0">
                <a:solidFill>
                  <a:schemeClr val="tx1"/>
                </a:solidFill>
                <a:latin typeface="+mj-lt"/>
              </a:rPr>
              <a:t>order</a:t>
            </a:r>
            <a:r>
              <a:rPr lang="tr-TR" sz="2000" i="1" dirty="0" smtClean="0">
                <a:solidFill>
                  <a:schemeClr val="tx1"/>
                </a:solidFill>
                <a:latin typeface="+mj-lt"/>
              </a:rPr>
              <a:t> edilmesinden transferine,uygulanmasından sonraki izlemine kadar güvenli kullanımını sağlamak amacıyla yapılan düzenlemelerdir.İlaç güvenliği uygulamaları sadece hastanın hayati tehlikesini önlemek için değil,çalışan güvenliği için de zorunlu bir prosedürdür.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Bu sistemde ana hedef bireyler değil sistemdir.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Olayın sorumluları değil, sistemin kendisi odak noktasıdır.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Gerekli düzenlemeler kişiler üzerinden değil, sistem üzerinden yürütülmelidir</a:t>
            </a:r>
            <a:endParaRPr lang="tr-TR" sz="2000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1439" y="332656"/>
            <a:ext cx="8501122" cy="13419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İLAÇ GÜVENLİĞİ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tr-TR" sz="2800" dirty="0" err="1" smtClean="0"/>
              <a:t>DSÖ’nün</a:t>
            </a:r>
            <a:r>
              <a:rPr lang="tr-TR" sz="2800" dirty="0" smtClean="0"/>
              <a:t> tahminlerine göre ilaçların %50 sinden fazlası uygun olmayan şekilde </a:t>
            </a:r>
            <a:r>
              <a:rPr lang="tr-TR" sz="2800" dirty="0" err="1" smtClean="0"/>
              <a:t>reçetelenmekte</a:t>
            </a:r>
            <a:r>
              <a:rPr lang="tr-TR" sz="2800" dirty="0" smtClean="0"/>
              <a:t>, dağıtılmakta veya satılmaktadır.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tr-TR" sz="2800" dirty="0" smtClean="0"/>
              <a:t>Tüm hastaların  yarısı  da ilaçlarını doğru şekilde kullanmamaktadır.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Akılcı ilaç  kullanımı ilk kez 1985 yılında DSÖ tarafından yapılmıştır.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Akılcı İlaç Kullanımının Temel İlkeleri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 sorununun tanımlanması, iyi bir </a:t>
            </a:r>
            <a:r>
              <a:rPr lang="tr-TR" sz="2800" dirty="0" err="1" smtClean="0">
                <a:solidFill>
                  <a:schemeClr val="tx1"/>
                </a:solidFill>
              </a:rPr>
              <a:t>anamnez</a:t>
            </a:r>
            <a:r>
              <a:rPr lang="tr-TR" sz="2800" dirty="0" smtClean="0">
                <a:solidFill>
                  <a:schemeClr val="tx1"/>
                </a:solidFill>
              </a:rPr>
              <a:t>  alınması, tedavi amaçlarının belirlenmesi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İlaç tedavisi gerekli mi ? Sorusunu sormak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Hastanın kullandığı diğer ilaçları ve alışkanlıklarını sorgulamak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Etkili kişisel ilacı seçmektir.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          </a:t>
            </a:r>
            <a:r>
              <a:rPr lang="tr-TR" sz="2800" b="1" dirty="0" smtClean="0">
                <a:solidFill>
                  <a:srgbClr val="FF0000"/>
                </a:solidFill>
              </a:rPr>
              <a:t>İlaç Seçiminde Dikkat Edilecek Unsurlar;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Hastanın yaşı,kilosu,ilaca toleransı,cinsiyeti zaman ve doz süresini hesaplarken göz ardı edilmemelidir.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Güvenlilik(yan etkileri,ilaç etkileşimi,güvenli doz aralığının geniş olması)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Uygunluk (</a:t>
            </a:r>
            <a:r>
              <a:rPr lang="tr-TR" sz="2800" dirty="0" err="1" smtClean="0">
                <a:solidFill>
                  <a:schemeClr val="tx1"/>
                </a:solidFill>
              </a:rPr>
              <a:t>kontrendikasyonları,saklama</a:t>
            </a:r>
            <a:r>
              <a:rPr lang="tr-TR" sz="2800" dirty="0" smtClean="0">
                <a:solidFill>
                  <a:schemeClr val="tx1"/>
                </a:solidFill>
              </a:rPr>
              <a:t> ve kullanım kolaylığı)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İlaç Seçiminde Dikkat Edilecek Unsurlar;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Tedavi maliyeti açısından en uygun ilaç seçilmelidir.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Düzenli olarak tedavi gözden geçirilmeli gereksiz ilaçlar tedaviden çıkarılmalıdır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Hastanın tedaviye uyumu artırılmalıdır.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 ve hekim arasında iyi bir iletişim olmalıdır.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AKILCI İLAÇ KULLANIMI</a:t>
            </a:r>
            <a:r>
              <a:rPr lang="tr-TR" sz="2800" dirty="0" smtClean="0">
                <a:solidFill>
                  <a:schemeClr val="tx1"/>
                </a:solidFill>
              </a:rPr>
              <a:t>, bir hastalığın önlenmesi, kontrol altına alınması veya tedavi edilmesi için bir ilacın kullanılmadan önce </a:t>
            </a:r>
            <a:r>
              <a:rPr lang="tr-TR" sz="2800" dirty="0" smtClean="0">
                <a:solidFill>
                  <a:srgbClr val="FF0000"/>
                </a:solidFill>
              </a:rPr>
              <a:t>MUTLAKA 5 YÖNDEN DOĞRU </a:t>
            </a:r>
            <a:r>
              <a:rPr lang="tr-TR" sz="2800" dirty="0" smtClean="0">
                <a:solidFill>
                  <a:schemeClr val="tx1"/>
                </a:solidFill>
              </a:rPr>
              <a:t>olduğundan emin olmaktır.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AKILCI  İLAÇ KULLANIMI</a:t>
            </a:r>
            <a:endParaRPr lang="tr-T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/>
                </a:solidFill>
              </a:rPr>
              <a:t>Doğru İlaç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/>
                </a:solidFill>
              </a:rPr>
              <a:t>Doğru Kişi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/>
                </a:solidFill>
              </a:rPr>
              <a:t>Doğru Miktarda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/>
                </a:solidFill>
              </a:rPr>
              <a:t>Doğru Zamanda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tx1"/>
                </a:solidFill>
              </a:rPr>
              <a:t>Doğru Şekilde (yutma,çiğneme gibi)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İlaç hekim önerisine göre kullanılmalı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İlacın nasıl kullanılacağı ve saklanacağı tam olarak öğrenilmeli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Dalgınlıkla ilacın alınması unutulduysa hatırlatma için bazı düzenlemeler yapılabilir.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Hekim ile görüşüldüğünde en son kullanılan ilaçlar belirtilmeli.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Bünyedeki </a:t>
            </a:r>
            <a:r>
              <a:rPr lang="tr-TR" sz="2800" dirty="0" err="1" smtClean="0">
                <a:solidFill>
                  <a:schemeClr val="tx1"/>
                </a:solidFill>
              </a:rPr>
              <a:t>allerjik</a:t>
            </a:r>
            <a:r>
              <a:rPr lang="tr-TR" sz="2800" dirty="0" smtClean="0">
                <a:solidFill>
                  <a:schemeClr val="tx1"/>
                </a:solidFill>
              </a:rPr>
              <a:t> durumlar sağlık personeline bildirilmeli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İlacın yan etkileri konusunda hekim ve eczacıdan bilgi alınmalı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İlaç kullanımı yarıda kesilmemeli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İlaç kullanırken alkol alınmamalı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İlaçlar ev ortamında çocukların ulaşamayacağı yerde muhafaza edilmeli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</a:rPr>
              <a:t>Son kullanım tarihi geçmiş  olan ilaçlar kesinlikle kullanılmamalıdır.</a:t>
            </a:r>
          </a:p>
          <a:p>
            <a:pPr marL="0" indent="0">
              <a:buNone/>
            </a:pPr>
            <a:r>
              <a:rPr lang="tr-TR" sz="2800" dirty="0" smtClean="0"/>
              <a:t>   </a:t>
            </a:r>
            <a:r>
              <a:rPr lang="tr-TR" sz="3200" b="1" dirty="0" smtClean="0">
                <a:solidFill>
                  <a:srgbClr val="FF0000"/>
                </a:solidFill>
              </a:rPr>
              <a:t>Komşunuza iyi gelen bir ilacın size zarar verebileceğini unutmayınız.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Akılcı Olmayan İlaç Kullanımında Çıkan Sonuçlar     Nelerdir ?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Hastanın tedavisinde yetersiz kalınması,tedaviye olan güvenin azalması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İstenmeyen etki riskinde artış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İlaç etkileşmeleri olasılığında artış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Gereksiz tedavi maliyeti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158" y="1916832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                           </a:t>
            </a:r>
            <a:r>
              <a:rPr lang="tr-TR" sz="2800" b="1" dirty="0" smtClean="0">
                <a:solidFill>
                  <a:srgbClr val="FF0000"/>
                </a:solidFill>
              </a:rPr>
              <a:t>ADVERS ETKİ NEDİR?</a:t>
            </a:r>
          </a:p>
          <a:p>
            <a:pPr marL="0" indent="0">
              <a:buNone/>
            </a:pPr>
            <a:endParaRPr lang="tr-TR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sz="2000" i="1" dirty="0" smtClean="0">
                <a:solidFill>
                  <a:schemeClr val="tx1"/>
                </a:solidFill>
              </a:rPr>
              <a:t>Bir beşeri tıbbi ürünün hastalıktan korunma,bir hastalığın teşhis yada tedavisi,veya bir fizyolojik fonksiyonun iyileştirilmesi,düzeltilmesi amacıyla kabul edilen normal dozlarda kullanımında ortaya çıkan zararlı, amaçlanmamış etkiyi ifade eder.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İLAÇ GÜVENLİĞİ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Akılcı Olmayan İlaç Kullanımında Çıkan Sonuçlar Nelerdir ?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İlaç tedavi kalitesinin düşmesi ve sonuç olarak hasta sayısı ve ölüm oranının artması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İlaçlara karşı direnç gelişmesi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Yan etki riskinin artması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Hastaların ilaç bağımlısı olmasıdır.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2071678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İlaç kullanımı denildiğinde dört unsur;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Hasta-Hasta Yakını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Hekim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Eczacı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Sağlık Personeli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 söz konusudur.Bu dört unsurun sürekli eğitimi,bilgilerinin güncellenmesi akılcı ilaç kullanımında önemli faktördür.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AKILCI  İLAÇ KULLANIMI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24128" y="4941168"/>
            <a:ext cx="3024336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BURSA İL SAĞLIK        MÜDÜRLÜĞÜ </a:t>
            </a:r>
          </a:p>
          <a:p>
            <a:pPr marL="0" indent="0" algn="ctr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ESH KALİTE YÖNETİMİ         </a:t>
            </a:r>
          </a:p>
          <a:p>
            <a:pPr marL="0" indent="0">
              <a:buNone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052736"/>
            <a:ext cx="8501122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AKILCI  İLAÇ KULLANIMI</a:t>
            </a:r>
            <a:endParaRPr lang="tr-T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SORUMLULAR  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</a:rPr>
              <a:t>Doktorlar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</a:rPr>
              <a:t>Hemşireler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</a:rPr>
              <a:t>Eczacılar ve eczacı kalfaları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</a:rPr>
              <a:t>Hastabakıcılar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/>
              <a:t>Hasta ve Hasta Yakınları</a:t>
            </a:r>
            <a:endParaRPr lang="tr-TR" sz="32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Sağlık Bakanlığı 2012 verilerine göre ilaç güvenliği ile ilgili hatalar,tüm tıbbi hataların  % 18-22 sini kapsar.</a:t>
            </a:r>
          </a:p>
          <a:p>
            <a:pPr marL="0" indent="0" algn="just">
              <a:buNone/>
            </a:pPr>
            <a:r>
              <a:rPr lang="tr-TR" sz="2800" dirty="0" smtClean="0"/>
              <a:t>       Yapılan çalışmalarda en çok doktor istemlerinde hata görülürken en büyük zararın ise uygulama sırasında yapılan hatalardan  kaynaklandığı görülmüştür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İLAÇ GÜVENLİĞİ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672408"/>
          </a:xfrm>
        </p:spPr>
        <p:txBody>
          <a:bodyPr>
            <a:normAutofit/>
          </a:bodyPr>
          <a:lstStyle/>
          <a:p>
            <a:pPr marL="0" indent="0" algn="just"/>
            <a:endParaRPr lang="tr-TR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400" dirty="0">
                <a:solidFill>
                  <a:schemeClr val="tx1"/>
                </a:solidFill>
              </a:rPr>
              <a:t> </a:t>
            </a:r>
            <a:r>
              <a:rPr lang="tr-TR" sz="3400" dirty="0" smtClean="0">
                <a:solidFill>
                  <a:schemeClr val="tx1"/>
                </a:solidFill>
              </a:rPr>
              <a:t>              </a:t>
            </a:r>
            <a:endParaRPr lang="tr-TR" sz="2800" b="1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İLAÇ GÜVENLİĞİ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5926"/>
            <a:ext cx="7056784" cy="473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357158" y="142852"/>
            <a:ext cx="8501122" cy="14738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İLAÇ GÜVENLİĞİ</a:t>
            </a:r>
            <a:endParaRPr kumimoji="0" lang="tr-T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Güvenliğinde En Sık Rastlanılan  Sorunlar;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İlaçla ilgili bilgi yetersizliği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 ile ilgili bilgi eksikliği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Kurallara riayet edilmemesi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Unutkanlık, yorgunluk,dikkatsizlik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Yazım hataları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143117"/>
            <a:ext cx="8640960" cy="4286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İlaç Güvenliğinde En Sık Rastlanılan  Sorunlar;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Verilecek ilacın doğrulanmasında hatalar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>
                <a:solidFill>
                  <a:schemeClr val="tx1"/>
                </a:solidFill>
              </a:rPr>
              <a:t>İnfüzyon</a:t>
            </a:r>
            <a:r>
              <a:rPr lang="tr-TR" sz="2800" dirty="0" smtClean="0">
                <a:solidFill>
                  <a:schemeClr val="tx1"/>
                </a:solidFill>
              </a:rPr>
              <a:t> pompalarına bağlı hatalar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Hazırlama hataları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Standardizasyon olmayışı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İlaç bulundurma sıkıntılarıdır.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473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İLAÇ GÜVENLİĞİ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1113</Words>
  <Application>Microsoft Office PowerPoint</Application>
  <PresentationFormat>Ekran Gösterisi (4:3)</PresentationFormat>
  <Paragraphs>210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Candara</vt:lpstr>
      <vt:lpstr>Symbol</vt:lpstr>
      <vt:lpstr>Wingdings</vt:lpstr>
      <vt:lpstr>Dalga Biçimi</vt:lpstr>
      <vt:lpstr>1_Dalga Biçimi</vt:lpstr>
      <vt:lpstr>SAĞLIKTA KALİTE STANDARTLARI ( SKS ) EVDE SAĞLIK</vt:lpstr>
      <vt:lpstr>PowerPoint Sunusu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   AKILCI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  <vt:lpstr>AKILCI  İLAÇ KULLANIMI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SAĞLIKTA KALİTE STANDARTLARI ( SKS ) EVDE SAĞLIK</dc:title>
  <dc:creator>pol pol</dc:creator>
  <cp:lastModifiedBy>Şükran AKAN</cp:lastModifiedBy>
  <cp:revision>173</cp:revision>
  <dcterms:created xsi:type="dcterms:W3CDTF">2017-12-15T06:41:17Z</dcterms:created>
  <dcterms:modified xsi:type="dcterms:W3CDTF">2020-03-13T08:31:54Z</dcterms:modified>
</cp:coreProperties>
</file>