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303" r:id="rId2"/>
    <p:sldId id="304" r:id="rId3"/>
    <p:sldId id="265" r:id="rId4"/>
    <p:sldId id="306" r:id="rId5"/>
    <p:sldId id="305" r:id="rId6"/>
    <p:sldId id="311" r:id="rId7"/>
    <p:sldId id="307" r:id="rId8"/>
    <p:sldId id="309" r:id="rId9"/>
    <p:sldId id="312" r:id="rId10"/>
    <p:sldId id="317" r:id="rId11"/>
    <p:sldId id="322" r:id="rId12"/>
    <p:sldId id="316" r:id="rId13"/>
    <p:sldId id="318" r:id="rId14"/>
    <p:sldId id="282" r:id="rId15"/>
    <p:sldId id="283" r:id="rId16"/>
    <p:sldId id="284" r:id="rId17"/>
    <p:sldId id="285" r:id="rId18"/>
    <p:sldId id="320" r:id="rId19"/>
    <p:sldId id="286" r:id="rId20"/>
    <p:sldId id="287" r:id="rId21"/>
    <p:sldId id="288" r:id="rId22"/>
    <p:sldId id="289" r:id="rId23"/>
    <p:sldId id="32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95" autoAdjust="0"/>
  </p:normalViewPr>
  <p:slideViewPr>
    <p:cSldViewPr>
      <p:cViewPr varScale="1">
        <p:scale>
          <a:sx n="69" d="100"/>
          <a:sy n="69" d="100"/>
        </p:scale>
        <p:origin x="1596" y="48"/>
      </p:cViewPr>
      <p:guideLst>
        <p:guide orient="horz" pos="2160"/>
        <p:guide pos="2880"/>
      </p:guideLst>
    </p:cSldViewPr>
  </p:slideViewPr>
  <p:notesTextViewPr>
    <p:cViewPr>
      <p:scale>
        <a:sx n="1" d="1"/>
        <a:sy n="1" d="1"/>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A6215-020F-4EAC-857B-84D65FC22CEF}" type="datetimeFigureOut">
              <a:rPr lang="tr-TR" smtClean="0"/>
              <a:pPr/>
              <a:t>13.03.2020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D57B4-6229-49CD-BA39-A88ADFD64BC2}" type="slidenum">
              <a:rPr lang="tr-TR" smtClean="0"/>
              <a:pPr/>
              <a:t>‹#›</a:t>
            </a:fld>
            <a:endParaRPr lang="tr-TR"/>
          </a:p>
        </p:txBody>
      </p:sp>
    </p:spTree>
    <p:extLst>
      <p:ext uri="{BB962C8B-B14F-4D97-AF65-F5344CB8AC3E}">
        <p14:creationId xmlns:p14="http://schemas.microsoft.com/office/powerpoint/2010/main" val="11754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5D57B4-6229-49CD-BA39-A88ADFD64BC2}" type="slidenum">
              <a:rPr lang="tr-TR" smtClean="0"/>
              <a:pPr/>
              <a:t>1</a:t>
            </a:fld>
            <a:endParaRPr lang="tr-TR"/>
          </a:p>
        </p:txBody>
      </p:sp>
    </p:spTree>
    <p:extLst>
      <p:ext uri="{BB962C8B-B14F-4D97-AF65-F5344CB8AC3E}">
        <p14:creationId xmlns:p14="http://schemas.microsoft.com/office/powerpoint/2010/main" val="394609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11</a:t>
            </a:fld>
            <a:endParaRPr lang="tr-TR"/>
          </a:p>
        </p:txBody>
      </p:sp>
    </p:spTree>
    <p:extLst>
      <p:ext uri="{BB962C8B-B14F-4D97-AF65-F5344CB8AC3E}">
        <p14:creationId xmlns:p14="http://schemas.microsoft.com/office/powerpoint/2010/main" val="215987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12</a:t>
            </a:fld>
            <a:endParaRPr lang="tr-TR"/>
          </a:p>
        </p:txBody>
      </p:sp>
    </p:spTree>
    <p:extLst>
      <p:ext uri="{BB962C8B-B14F-4D97-AF65-F5344CB8AC3E}">
        <p14:creationId xmlns:p14="http://schemas.microsoft.com/office/powerpoint/2010/main" val="298680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17553F-06B0-4A38-95AA-4701D50BA316}" type="slidenum">
              <a:rPr lang="tr-TR" smtClean="0"/>
              <a:pPr/>
              <a:t>23</a:t>
            </a:fld>
            <a:endParaRPr lang="tr-TR"/>
          </a:p>
        </p:txBody>
      </p:sp>
    </p:spTree>
    <p:extLst>
      <p:ext uri="{BB962C8B-B14F-4D97-AF65-F5344CB8AC3E}">
        <p14:creationId xmlns:p14="http://schemas.microsoft.com/office/powerpoint/2010/main" val="107662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3</a:t>
            </a:fld>
            <a:endParaRPr lang="tr-TR"/>
          </a:p>
        </p:txBody>
      </p:sp>
    </p:spTree>
    <p:extLst>
      <p:ext uri="{BB962C8B-B14F-4D97-AF65-F5344CB8AC3E}">
        <p14:creationId xmlns:p14="http://schemas.microsoft.com/office/powerpoint/2010/main" val="34880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4</a:t>
            </a:fld>
            <a:endParaRPr lang="tr-TR"/>
          </a:p>
        </p:txBody>
      </p:sp>
    </p:spTree>
    <p:extLst>
      <p:ext uri="{BB962C8B-B14F-4D97-AF65-F5344CB8AC3E}">
        <p14:creationId xmlns:p14="http://schemas.microsoft.com/office/powerpoint/2010/main" val="14949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5</a:t>
            </a:fld>
            <a:endParaRPr lang="tr-TR"/>
          </a:p>
        </p:txBody>
      </p:sp>
    </p:spTree>
    <p:extLst>
      <p:ext uri="{BB962C8B-B14F-4D97-AF65-F5344CB8AC3E}">
        <p14:creationId xmlns:p14="http://schemas.microsoft.com/office/powerpoint/2010/main" val="187640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6</a:t>
            </a:fld>
            <a:endParaRPr lang="tr-TR"/>
          </a:p>
        </p:txBody>
      </p:sp>
    </p:spTree>
    <p:extLst>
      <p:ext uri="{BB962C8B-B14F-4D97-AF65-F5344CB8AC3E}">
        <p14:creationId xmlns:p14="http://schemas.microsoft.com/office/powerpoint/2010/main" val="169484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7</a:t>
            </a:fld>
            <a:endParaRPr lang="tr-TR"/>
          </a:p>
        </p:txBody>
      </p:sp>
    </p:spTree>
    <p:extLst>
      <p:ext uri="{BB962C8B-B14F-4D97-AF65-F5344CB8AC3E}">
        <p14:creationId xmlns:p14="http://schemas.microsoft.com/office/powerpoint/2010/main" val="282129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8</a:t>
            </a:fld>
            <a:endParaRPr lang="tr-TR"/>
          </a:p>
        </p:txBody>
      </p:sp>
    </p:spTree>
    <p:extLst>
      <p:ext uri="{BB962C8B-B14F-4D97-AF65-F5344CB8AC3E}">
        <p14:creationId xmlns:p14="http://schemas.microsoft.com/office/powerpoint/2010/main" val="81035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9</a:t>
            </a:fld>
            <a:endParaRPr lang="tr-TR"/>
          </a:p>
        </p:txBody>
      </p:sp>
    </p:spTree>
    <p:extLst>
      <p:ext uri="{BB962C8B-B14F-4D97-AF65-F5344CB8AC3E}">
        <p14:creationId xmlns:p14="http://schemas.microsoft.com/office/powerpoint/2010/main" val="89070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5D57B4-6229-49CD-BA39-A88ADFD64BC2}" type="slidenum">
              <a:rPr lang="tr-TR" smtClean="0"/>
              <a:pPr/>
              <a:t>10</a:t>
            </a:fld>
            <a:endParaRPr lang="tr-TR"/>
          </a:p>
        </p:txBody>
      </p:sp>
    </p:spTree>
    <p:extLst>
      <p:ext uri="{BB962C8B-B14F-4D97-AF65-F5344CB8AC3E}">
        <p14:creationId xmlns:p14="http://schemas.microsoft.com/office/powerpoint/2010/main" val="245226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A6FA33-97EC-4BA7-A74C-A70063BFD1F8}"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A6FA33-97EC-4BA7-A74C-A70063BFD1F8}"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A6FA33-97EC-4BA7-A74C-A70063BFD1F8}"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AA6FA33-97EC-4BA7-A74C-A70063BFD1F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A6FA33-97EC-4BA7-A74C-A70063BFD1F8}"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3B682D3-FBBF-45FF-A41F-E9D197F97AC0}" type="datetimeFigureOut">
              <a:rPr lang="tr-TR" smtClean="0"/>
              <a:pPr/>
              <a:t>13.03.2020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A6FA33-97EC-4BA7-A74C-A70063BFD1F8}"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3B682D3-FBBF-45FF-A41F-E9D197F97AC0}" type="datetimeFigureOut">
              <a:rPr lang="tr-TR" smtClean="0"/>
              <a:pPr/>
              <a:t>13.03.2020</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AA6FA33-97EC-4BA7-A74C-A70063BFD1F8}"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611560" y="6741368"/>
            <a:ext cx="3528392" cy="116632"/>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gn="ctr">
              <a:buNone/>
            </a:pPr>
            <a:endParaRPr lang="tr-TR" sz="4400" dirty="0">
              <a:solidFill>
                <a:srgbClr val="C00000"/>
              </a:solidFill>
            </a:endParaRPr>
          </a:p>
        </p:txBody>
      </p:sp>
      <p:sp>
        <p:nvSpPr>
          <p:cNvPr id="2" name="Yuvarlatılmış Dikdörtgen 1"/>
          <p:cNvSpPr/>
          <p:nvPr/>
        </p:nvSpPr>
        <p:spPr>
          <a:xfrm>
            <a:off x="6156176" y="5445224"/>
            <a:ext cx="266429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BURSA İL SAĞLIK MÜDÜRLÜĞÜ </a:t>
            </a:r>
          </a:p>
          <a:p>
            <a:pPr algn="ctr"/>
            <a:r>
              <a:rPr lang="tr-TR" b="1" dirty="0" smtClean="0">
                <a:solidFill>
                  <a:srgbClr val="FF0000"/>
                </a:solidFill>
              </a:rPr>
              <a:t>ESH KALİTE YÖNETİMİ</a:t>
            </a:r>
            <a:endParaRPr lang="tr-TR" b="1" dirty="0">
              <a:solidFill>
                <a:srgbClr val="FF0000"/>
              </a:solidFill>
            </a:endParaRPr>
          </a:p>
        </p:txBody>
      </p:sp>
      <p:sp>
        <p:nvSpPr>
          <p:cNvPr id="3" name="Yuvarlatılmış Dikdörtgen 2"/>
          <p:cNvSpPr/>
          <p:nvPr/>
        </p:nvSpPr>
        <p:spPr>
          <a:xfrm>
            <a:off x="467544" y="6741368"/>
            <a:ext cx="5256584" cy="11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Yuvarlatılmış Dikdörtgen 3"/>
          <p:cNvSpPr/>
          <p:nvPr/>
        </p:nvSpPr>
        <p:spPr>
          <a:xfrm>
            <a:off x="827584" y="1916832"/>
            <a:ext cx="720080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HASTA GÜVENLİĞİ VE MAHREMİYETİ</a:t>
            </a:r>
            <a:endParaRPr lang="tr-TR" sz="3200" b="1" dirty="0">
              <a:solidFill>
                <a:srgbClr val="FF0000"/>
              </a:solidFill>
            </a:endParaRPr>
          </a:p>
        </p:txBody>
      </p:sp>
    </p:spTree>
    <p:extLst>
      <p:ext uri="{BB962C8B-B14F-4D97-AF65-F5344CB8AC3E}">
        <p14:creationId xmlns:p14="http://schemas.microsoft.com/office/powerpoint/2010/main" val="32082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r>
              <a:rPr lang="tr-TR" sz="2800" dirty="0" smtClean="0">
                <a:solidFill>
                  <a:schemeClr val="tx1"/>
                </a:solidFill>
                <a:latin typeface="Arial" pitchFamily="34" charset="0"/>
                <a:cs typeface="Arial" pitchFamily="34" charset="0"/>
              </a:rPr>
              <a:t>Hastanın </a:t>
            </a:r>
            <a:r>
              <a:rPr lang="tr-TR" sz="2800" dirty="0" err="1" smtClean="0">
                <a:solidFill>
                  <a:schemeClr val="tx1"/>
                </a:solidFill>
                <a:latin typeface="Arial" pitchFamily="34" charset="0"/>
                <a:cs typeface="Arial" pitchFamily="34" charset="0"/>
              </a:rPr>
              <a:t>sosyo</a:t>
            </a:r>
            <a:r>
              <a:rPr lang="tr-TR" sz="2800" dirty="0" smtClean="0">
                <a:solidFill>
                  <a:schemeClr val="tx1"/>
                </a:solidFill>
                <a:latin typeface="Arial" pitchFamily="34" charset="0"/>
                <a:cs typeface="Arial" pitchFamily="34" charset="0"/>
              </a:rPr>
              <a:t>-kültürel özellikleri nedeni ile gündeme getirdiği mahremiyete ilişkin farklı algı ve beklentileri dikkate alınarak mahremiyet sağlanmalıdır.</a:t>
            </a:r>
          </a:p>
          <a:p>
            <a:r>
              <a:rPr lang="tr-TR" sz="2800" dirty="0" smtClean="0">
                <a:solidFill>
                  <a:schemeClr val="tx1"/>
                </a:solidFill>
                <a:latin typeface="Arial" pitchFamily="34" charset="0"/>
                <a:cs typeface="Arial" pitchFamily="34" charset="0"/>
              </a:rPr>
              <a:t>Hastaya karışılmadan yada herhangi bir psikolojik müdahaleye maruz kalmadan hasta, kendi değerlerine sahip olabilmelidir.</a:t>
            </a:r>
            <a:endParaRPr lang="tr-TR" sz="2800" dirty="0" smtClean="0">
              <a:latin typeface="Arial" panose="020B0604020202020204" pitchFamily="34" charset="0"/>
              <a:cs typeface="Arial" panose="020B0604020202020204" pitchFamily="34" charset="0"/>
            </a:endParaRP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1714488"/>
            <a:ext cx="8643998" cy="142876"/>
          </a:xfrm>
        </p:spPr>
        <p:txBody>
          <a:bodyPr>
            <a:normAutofit fontScale="90000"/>
          </a:bodyPr>
          <a:lstStyle/>
          <a:p>
            <a:pPr algn="l"/>
            <a:r>
              <a:rPr lang="tr-TR" b="1" dirty="0" smtClean="0">
                <a:solidFill>
                  <a:srgbClr val="FF0000"/>
                </a:solidFill>
              </a:rPr>
              <a:t/>
            </a:r>
            <a:br>
              <a:rPr lang="tr-TR" b="1" dirty="0" smtClean="0">
                <a:solidFill>
                  <a:srgbClr val="FF0000"/>
                </a:solidFill>
              </a:rPr>
            </a:br>
            <a:r>
              <a:rPr lang="tr-TR" sz="2200" b="1" dirty="0" smtClean="0">
                <a:solidFill>
                  <a:srgbClr val="FF0000"/>
                </a:solidFill>
              </a:rPr>
              <a:t>Hasta Hakları Yönetmeliğine Göre;</a:t>
            </a:r>
            <a:br>
              <a:rPr lang="tr-TR" sz="2200" b="1" dirty="0" smtClean="0">
                <a:solidFill>
                  <a:srgbClr val="FF0000"/>
                </a:solidFill>
              </a:rPr>
            </a:br>
            <a:r>
              <a:rPr lang="tr-TR" b="1" dirty="0" smtClean="0">
                <a:solidFill>
                  <a:srgbClr val="FF0000"/>
                </a:solidFill>
              </a:rPr>
              <a:t/>
            </a:r>
            <a:br>
              <a:rPr lang="tr-TR" b="1" dirty="0" smtClean="0">
                <a:solidFill>
                  <a:srgbClr val="FF0000"/>
                </a:solidFill>
              </a:rPr>
            </a:br>
            <a:endParaRPr lang="tr-TR" b="1" dirty="0">
              <a:solidFill>
                <a:srgbClr val="FF0000"/>
              </a:solidFill>
            </a:endParaRPr>
          </a:p>
        </p:txBody>
      </p:sp>
      <p:sp>
        <p:nvSpPr>
          <p:cNvPr id="4" name="3 Dikdörtgen"/>
          <p:cNvSpPr/>
          <p:nvPr/>
        </p:nvSpPr>
        <p:spPr>
          <a:xfrm>
            <a:off x="214282" y="571480"/>
            <a:ext cx="6572280" cy="1200329"/>
          </a:xfrm>
          <a:prstGeom prst="rect">
            <a:avLst/>
          </a:prstGeom>
        </p:spPr>
        <p:txBody>
          <a:bodyPr wrap="square">
            <a:spAutoFit/>
          </a:bodyPr>
          <a:lstStyle/>
          <a:p>
            <a:r>
              <a:rPr lang="tr-TR" sz="3600" b="1" dirty="0" smtClean="0">
                <a:solidFill>
                  <a:srgbClr val="FF0000"/>
                </a:solidFill>
              </a:rPr>
              <a:t>HASTA MAHREMİYETİ</a:t>
            </a:r>
            <a:br>
              <a:rPr lang="tr-TR" sz="3600" b="1" dirty="0" smtClean="0">
                <a:solidFill>
                  <a:srgbClr val="FF0000"/>
                </a:solidFill>
              </a:rPr>
            </a:br>
            <a:endParaRPr lang="tr-TR" sz="3600" dirty="0"/>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tr-TR" sz="2800" dirty="0" smtClean="0">
                <a:solidFill>
                  <a:schemeClr val="tx1"/>
                </a:solidFill>
                <a:latin typeface="Arial" pitchFamily="34" charset="0"/>
                <a:cs typeface="Arial" pitchFamily="34" charset="0"/>
              </a:rPr>
              <a:t>Sağlık Personelinin hasta psikolojisini bilmesi gerekir. Tedavi sürecinin bir bütün olduğu hastanın psikolojik huzurunu temin etmenin de tedavinin bir parçası olduğu unutulmamalıdır.</a:t>
            </a:r>
          </a:p>
          <a:p>
            <a:pPr algn="just"/>
            <a:r>
              <a:rPr lang="tr-TR" sz="2800" dirty="0" smtClean="0">
                <a:latin typeface="Arial" panose="020B0604020202020204" pitchFamily="34" charset="0"/>
                <a:cs typeface="Arial" panose="020B0604020202020204" pitchFamily="34" charset="0"/>
              </a:rPr>
              <a:t>Sağlık personeli mahremiyete dikkat etmek için hastadan talep beklemeden gereken tedbiri almalıdır.</a:t>
            </a:r>
          </a:p>
          <a:p>
            <a:pPr algn="just"/>
            <a:r>
              <a:rPr lang="tr-TR" sz="2800" dirty="0" smtClean="0">
                <a:latin typeface="Arial" panose="020B0604020202020204" pitchFamily="34" charset="0"/>
                <a:cs typeface="Arial" panose="020B0604020202020204" pitchFamily="34" charset="0"/>
              </a:rPr>
              <a:t>Tıp fakültelerinde ve sağlık liselerinde eğitim gören öğrencilere hasta mahremiyeti konusunda eğitim verilmelidir.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1714488"/>
            <a:ext cx="8643998" cy="142876"/>
          </a:xfrm>
        </p:spPr>
        <p:txBody>
          <a:bodyPr>
            <a:normAutofit fontScale="90000"/>
          </a:bodyPr>
          <a:lstStyle/>
          <a:p>
            <a:pPr algn="l"/>
            <a:r>
              <a:rPr lang="tr-TR" b="1" dirty="0" smtClean="0">
                <a:solidFill>
                  <a:srgbClr val="FF0000"/>
                </a:solidFill>
              </a:rPr>
              <a:t/>
            </a:r>
            <a:br>
              <a:rPr lang="tr-TR" b="1" dirty="0" smtClean="0">
                <a:solidFill>
                  <a:srgbClr val="FF0000"/>
                </a:solidFill>
              </a:rPr>
            </a:br>
            <a:r>
              <a:rPr lang="tr-TR" sz="2200" b="1" dirty="0" smtClean="0">
                <a:solidFill>
                  <a:srgbClr val="FF0000"/>
                </a:solidFill>
              </a:rPr>
              <a:t>Hasta Hakları Yönetmeliğine Göre;</a:t>
            </a:r>
            <a:br>
              <a:rPr lang="tr-TR" sz="2200" b="1" dirty="0" smtClean="0">
                <a:solidFill>
                  <a:srgbClr val="FF0000"/>
                </a:solidFill>
              </a:rPr>
            </a:br>
            <a:r>
              <a:rPr lang="tr-TR" b="1" dirty="0" smtClean="0">
                <a:solidFill>
                  <a:srgbClr val="FF0000"/>
                </a:solidFill>
              </a:rPr>
              <a:t/>
            </a:r>
            <a:br>
              <a:rPr lang="tr-TR" b="1" dirty="0" smtClean="0">
                <a:solidFill>
                  <a:srgbClr val="FF0000"/>
                </a:solidFill>
              </a:rPr>
            </a:br>
            <a:endParaRPr lang="tr-TR" b="1" dirty="0">
              <a:solidFill>
                <a:srgbClr val="FF0000"/>
              </a:solidFill>
            </a:endParaRPr>
          </a:p>
        </p:txBody>
      </p:sp>
      <p:sp>
        <p:nvSpPr>
          <p:cNvPr id="4" name="3 Dikdörtgen"/>
          <p:cNvSpPr/>
          <p:nvPr/>
        </p:nvSpPr>
        <p:spPr>
          <a:xfrm>
            <a:off x="214282" y="571480"/>
            <a:ext cx="6572280" cy="1200329"/>
          </a:xfrm>
          <a:prstGeom prst="rect">
            <a:avLst/>
          </a:prstGeom>
        </p:spPr>
        <p:txBody>
          <a:bodyPr wrap="square">
            <a:spAutoFit/>
          </a:bodyPr>
          <a:lstStyle/>
          <a:p>
            <a:r>
              <a:rPr lang="tr-TR" sz="3600" b="1" dirty="0" smtClean="0">
                <a:solidFill>
                  <a:srgbClr val="FF0000"/>
                </a:solidFill>
              </a:rPr>
              <a:t>HASTA MAHREMİYETİ</a:t>
            </a:r>
            <a:br>
              <a:rPr lang="tr-TR" sz="3600" b="1" dirty="0" smtClean="0">
                <a:solidFill>
                  <a:srgbClr val="FF0000"/>
                </a:solidFill>
              </a:rPr>
            </a:br>
            <a:endParaRPr lang="tr-TR" sz="3600" dirty="0"/>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r>
              <a:rPr lang="tr-TR" sz="2800" dirty="0" smtClean="0">
                <a:solidFill>
                  <a:schemeClr val="tx1"/>
                </a:solidFill>
                <a:latin typeface="Arial" panose="020B0604020202020204" pitchFamily="34" charset="0"/>
                <a:cs typeface="Arial" panose="020B0604020202020204" pitchFamily="34" charset="0"/>
              </a:rPr>
              <a:t>ESH hizmeti alan bayan hastaların erkek personelden ,erkek hastaların bayan personelden çekinmesini ve utanmasını da saygı ile karşılamalı ve hastanın bu isteğine, mahremiyete dikkat ederek hasta üzeri kapatılarak gerekli işlemler yapılmalıdır.</a:t>
            </a:r>
          </a:p>
          <a:p>
            <a:r>
              <a:rPr lang="tr-TR" sz="2800" dirty="0" smtClean="0">
                <a:solidFill>
                  <a:schemeClr val="tx1"/>
                </a:solidFill>
                <a:latin typeface="Arial" panose="020B0604020202020204" pitchFamily="34" charset="0"/>
                <a:cs typeface="Arial" panose="020B0604020202020204" pitchFamily="34" charset="0"/>
              </a:rPr>
              <a:t> </a:t>
            </a:r>
            <a:r>
              <a:rPr lang="tr-TR" sz="2800" dirty="0" err="1" smtClean="0">
                <a:latin typeface="Arial" panose="020B0604020202020204" pitchFamily="34" charset="0"/>
                <a:cs typeface="Arial" panose="020B0604020202020204" pitchFamily="34" charset="0"/>
              </a:rPr>
              <a:t>ESH’nde</a:t>
            </a:r>
            <a:r>
              <a:rPr lang="tr-TR" sz="2800" dirty="0" smtClean="0">
                <a:latin typeface="Arial" panose="020B0604020202020204" pitchFamily="34" charset="0"/>
                <a:cs typeface="Arial" panose="020B0604020202020204" pitchFamily="34" charset="0"/>
              </a:rPr>
              <a:t> a</a:t>
            </a:r>
            <a:r>
              <a:rPr lang="tr-TR" sz="2800" dirty="0" smtClean="0">
                <a:solidFill>
                  <a:schemeClr val="tx1"/>
                </a:solidFill>
                <a:latin typeface="Arial" panose="020B0604020202020204" pitchFamily="34" charset="0"/>
                <a:cs typeface="Arial" panose="020B0604020202020204" pitchFamily="34" charset="0"/>
              </a:rPr>
              <a:t>macımız ekipte 2 personel 1 bay-1 bayan olmasıdır.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785794"/>
            <a:ext cx="8401080" cy="500066"/>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HASTA MAHREMİYETİ</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a:t>HASTA MAHREMİYETİ</a:t>
            </a:r>
          </a:p>
        </p:txBody>
      </p:sp>
      <p:sp>
        <p:nvSpPr>
          <p:cNvPr id="2" name="İçerik Yer Tutucusu 1"/>
          <p:cNvSpPr>
            <a:spLocks noGrp="1"/>
          </p:cNvSpPr>
          <p:nvPr>
            <p:ph idx="1"/>
          </p:nvPr>
        </p:nvSpPr>
        <p:spPr/>
        <p:txBody>
          <a:bodyPr>
            <a:normAutofit/>
          </a:bodyPr>
          <a:lstStyle/>
          <a:p>
            <a:pPr marL="0" indent="0">
              <a:buNone/>
            </a:pPr>
            <a:endParaRPr lang="tr-TR" dirty="0">
              <a:solidFill>
                <a:schemeClr val="tx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54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1844824"/>
            <a:ext cx="8640960" cy="428133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Font typeface="Wingdings" pitchFamily="2" charset="2"/>
              <a:buChar char="v"/>
            </a:pPr>
            <a:r>
              <a:rPr lang="tr-TR" b="1" dirty="0" smtClean="0">
                <a:solidFill>
                  <a:srgbClr val="FF0000"/>
                </a:solidFill>
                <a:latin typeface="Arial" panose="020B0604020202020204" pitchFamily="34" charset="0"/>
                <a:cs typeface="Arial" panose="020B0604020202020204" pitchFamily="34" charset="0"/>
              </a:rPr>
              <a:t>Bazı Durumlarda Hasta Mahremiyeti Açıklanabilir??</a:t>
            </a:r>
          </a:p>
          <a:p>
            <a:pPr>
              <a:buFont typeface="Wingdings" pitchFamily="2" charset="2"/>
              <a:buChar char="v"/>
            </a:pPr>
            <a:r>
              <a:rPr lang="tr-TR" dirty="0" smtClean="0">
                <a:latin typeface="Arial" panose="020B0604020202020204" pitchFamily="34" charset="0"/>
                <a:cs typeface="Arial" panose="020B0604020202020204" pitchFamily="34" charset="0"/>
              </a:rPr>
              <a:t>Hastanın kendine yada yakınlarına zarar verme durumu varsa hekim hasta yakınlarını korumak adına onlara gerekli açıklamayı yapabilir.</a:t>
            </a:r>
          </a:p>
          <a:p>
            <a:pPr>
              <a:buFont typeface="Wingdings" pitchFamily="2" charset="2"/>
              <a:buChar char="v"/>
            </a:pPr>
            <a:r>
              <a:rPr lang="tr-TR" dirty="0" smtClean="0">
                <a:latin typeface="Arial" panose="020B0604020202020204" pitchFamily="34" charset="0"/>
                <a:cs typeface="Arial" panose="020B0604020202020204" pitchFamily="34" charset="0"/>
              </a:rPr>
              <a:t>Hekim hasta ile ilgili teşhisini açıkladığında hasta bu bilgiden olumsuz etkilenecekse hasta yakınlarına açıklayabilir.</a:t>
            </a:r>
          </a:p>
          <a:p>
            <a:pPr>
              <a:buFont typeface="Wingdings" pitchFamily="2" charset="2"/>
              <a:buChar char="v"/>
            </a:pPr>
            <a:r>
              <a:rPr lang="tr-TR" dirty="0" smtClean="0">
                <a:latin typeface="Arial" panose="020B0604020202020204" pitchFamily="34" charset="0"/>
                <a:cs typeface="Arial" panose="020B0604020202020204" pitchFamily="34" charset="0"/>
              </a:rPr>
              <a:t>Şüpheli ölüm olayı ve adli vakaların bildirilmesi zorunludur.</a:t>
            </a:r>
          </a:p>
          <a:p>
            <a:pPr>
              <a:buFont typeface="Wingdings" pitchFamily="2" charset="2"/>
              <a:buChar char="v"/>
            </a:pPr>
            <a:r>
              <a:rPr lang="tr-TR" dirty="0" smtClean="0">
                <a:latin typeface="Arial" panose="020B0604020202020204" pitchFamily="34" charset="0"/>
                <a:cs typeface="Arial" panose="020B0604020202020204" pitchFamily="34" charset="0"/>
              </a:rPr>
              <a:t>Aile içi şiddet olayı var ise bildirim zorunludur.</a:t>
            </a:r>
          </a:p>
        </p:txBody>
      </p:sp>
      <p:sp>
        <p:nvSpPr>
          <p:cNvPr id="3" name="Başlık 2"/>
          <p:cNvSpPr>
            <a:spLocks noGrp="1"/>
          </p:cNvSpPr>
          <p:nvPr>
            <p:ph type="title"/>
          </p:nvPr>
        </p:nvSpPr>
        <p:spPr>
          <a:xfrm>
            <a:off x="323528" y="338328"/>
            <a:ext cx="8496944" cy="1146456"/>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tr-TR" sz="4800" b="1" dirty="0" smtClean="0">
                <a:solidFill>
                  <a:srgbClr val="FF0000"/>
                </a:solidFill>
              </a:rPr>
              <a:t>      HASTA MAHREMİYETİ </a:t>
            </a:r>
            <a:endParaRPr lang="tr-TR" sz="4800" b="1" dirty="0">
              <a:solidFill>
                <a:srgbClr val="FF0000"/>
              </a:solidFill>
            </a:endParaRPr>
          </a:p>
        </p:txBody>
      </p:sp>
    </p:spTree>
    <p:extLst>
      <p:ext uri="{BB962C8B-B14F-4D97-AF65-F5344CB8AC3E}">
        <p14:creationId xmlns:p14="http://schemas.microsoft.com/office/powerpoint/2010/main" val="270216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14282" y="1857364"/>
            <a:ext cx="8498685" cy="4500594"/>
          </a:xfrm>
        </p:spPr>
        <p:style>
          <a:lnRef idx="1">
            <a:schemeClr val="accent1"/>
          </a:lnRef>
          <a:fillRef idx="2">
            <a:schemeClr val="accent1"/>
          </a:fillRef>
          <a:effectRef idx="1">
            <a:schemeClr val="accent1"/>
          </a:effectRef>
          <a:fontRef idx="minor">
            <a:schemeClr val="dk1"/>
          </a:fontRef>
        </p:style>
        <p:txBody>
          <a:bodyPr>
            <a:normAutofit/>
          </a:bodyPr>
          <a:lstStyle/>
          <a:p>
            <a:r>
              <a:rPr lang="tr-TR" dirty="0" smtClean="0">
                <a:solidFill>
                  <a:schemeClr val="tx1"/>
                </a:solidFill>
                <a:latin typeface="Arial" panose="020B0604020202020204" pitchFamily="34" charset="0"/>
                <a:cs typeface="Arial" panose="020B0604020202020204" pitchFamily="34" charset="0"/>
              </a:rPr>
              <a:t>Hastanın tıbbi değerlendirmeleri gizlilik içinde yürütülmelidir. Sağlık çalışanları arasındaki tıbbi bilgi akışı sırasında gizlilik ilkesi korunarak hasta mahremiyetine özen gösterilmelidir. Bilgiler hastanın izni olmadan üçüncü kişilerle paylaşılamaz.</a:t>
            </a:r>
          </a:p>
          <a:p>
            <a:r>
              <a:rPr lang="tr-TR" dirty="0" smtClean="0">
                <a:solidFill>
                  <a:schemeClr val="tx1"/>
                </a:solidFill>
                <a:latin typeface="Arial" panose="020B0604020202020204" pitchFamily="34" charset="0"/>
                <a:cs typeface="Arial" panose="020B0604020202020204" pitchFamily="34" charset="0"/>
              </a:rPr>
              <a:t>Hastaya hizmet veren her çalışan, Hasta ile ilgili özel bilgileri yada görev sırasında şahit olduğu bilgileri başka kurumlar veya kişilere taşımamak bakımından sorumludurlar.</a:t>
            </a:r>
          </a:p>
          <a:p>
            <a:endParaRPr lang="tr-TR" dirty="0" smtClean="0"/>
          </a:p>
          <a:p>
            <a:pPr marL="0" indent="0">
              <a:buNone/>
            </a:pPr>
            <a:endParaRPr lang="tr-TR" dirty="0"/>
          </a:p>
        </p:txBody>
      </p:sp>
      <p:sp>
        <p:nvSpPr>
          <p:cNvPr id="3" name="Başlık 2"/>
          <p:cNvSpPr>
            <a:spLocks noGrp="1"/>
          </p:cNvSpPr>
          <p:nvPr>
            <p:ph type="title"/>
          </p:nvPr>
        </p:nvSpPr>
        <p:spPr>
          <a:xfrm>
            <a:off x="214282" y="1000108"/>
            <a:ext cx="8572560" cy="78581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tr-TR" sz="5400" b="1" dirty="0" smtClean="0">
                <a:solidFill>
                  <a:srgbClr val="FF0000"/>
                </a:solidFill>
                <a:latin typeface="Arial" panose="020B0604020202020204" pitchFamily="34" charset="0"/>
                <a:cs typeface="Arial" panose="020B0604020202020204" pitchFamily="34" charset="0"/>
              </a:rPr>
              <a:t/>
            </a:r>
            <a:br>
              <a:rPr lang="tr-TR" sz="5400" b="1" dirty="0" smtClean="0">
                <a:solidFill>
                  <a:srgbClr val="FF0000"/>
                </a:solidFill>
                <a:latin typeface="Arial" panose="020B0604020202020204" pitchFamily="34" charset="0"/>
                <a:cs typeface="Arial" panose="020B0604020202020204" pitchFamily="34" charset="0"/>
              </a:rPr>
            </a:br>
            <a:r>
              <a:rPr lang="tr-TR" sz="3600" b="1" dirty="0" smtClean="0">
                <a:solidFill>
                  <a:srgbClr val="FF0000"/>
                </a:solidFill>
                <a:latin typeface="Arial" panose="020B0604020202020204" pitchFamily="34" charset="0"/>
                <a:cs typeface="Arial" panose="020B0604020202020204" pitchFamily="34" charset="0"/>
              </a:rPr>
              <a:t>Kayıtsız Bilgi Mahremiyeti;</a:t>
            </a:r>
            <a:br>
              <a:rPr lang="tr-TR" sz="3600" b="1" dirty="0" smtClean="0">
                <a:solidFill>
                  <a:srgbClr val="FF0000"/>
                </a:solidFill>
                <a:latin typeface="Arial" panose="020B0604020202020204" pitchFamily="34" charset="0"/>
                <a:cs typeface="Arial" panose="020B0604020202020204" pitchFamily="34" charset="0"/>
              </a:rPr>
            </a:br>
            <a:endParaRPr lang="tr-TR" sz="3600" b="1" dirty="0">
              <a:solidFill>
                <a:srgbClr val="FF0000"/>
              </a:solidFill>
            </a:endParaRPr>
          </a:p>
        </p:txBody>
      </p:sp>
      <p:sp>
        <p:nvSpPr>
          <p:cNvPr id="4" name="3 Dikdörtgen"/>
          <p:cNvSpPr/>
          <p:nvPr/>
        </p:nvSpPr>
        <p:spPr>
          <a:xfrm>
            <a:off x="214282" y="142852"/>
            <a:ext cx="5540991" cy="646331"/>
          </a:xfrm>
          <a:prstGeom prst="rect">
            <a:avLst/>
          </a:prstGeom>
        </p:spPr>
        <p:txBody>
          <a:bodyPr wrap="square">
            <a:spAutoFit/>
          </a:bodyPr>
          <a:lstStyle/>
          <a:p>
            <a:r>
              <a:rPr lang="tr-TR" sz="3600" b="1" dirty="0" smtClean="0">
                <a:solidFill>
                  <a:srgbClr val="FF0000"/>
                </a:solidFill>
              </a:rPr>
              <a:t>HASTA MAHREMİYETİ</a:t>
            </a:r>
            <a:endParaRPr lang="tr-TR" sz="3600" dirty="0">
              <a:solidFill>
                <a:srgbClr val="FF0000"/>
              </a:solidFill>
            </a:endParaRPr>
          </a:p>
        </p:txBody>
      </p:sp>
    </p:spTree>
    <p:extLst>
      <p:ext uri="{BB962C8B-B14F-4D97-AF65-F5344CB8AC3E}">
        <p14:creationId xmlns:p14="http://schemas.microsoft.com/office/powerpoint/2010/main" val="1507832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28596" y="1643050"/>
            <a:ext cx="8208912" cy="4643470"/>
          </a:xfrm>
        </p:spPr>
        <p:style>
          <a:lnRef idx="1">
            <a:schemeClr val="accent1"/>
          </a:lnRef>
          <a:fillRef idx="2">
            <a:schemeClr val="accent1"/>
          </a:fillRef>
          <a:effectRef idx="1">
            <a:schemeClr val="accent1"/>
          </a:effectRef>
          <a:fontRef idx="minor">
            <a:schemeClr val="dk1"/>
          </a:fontRef>
        </p:style>
        <p:txBody>
          <a:bodyPr>
            <a:normAutofit/>
          </a:bodyPr>
          <a:lstStyle/>
          <a:p>
            <a:r>
              <a:rPr lang="tr-TR" dirty="0" smtClean="0">
                <a:solidFill>
                  <a:schemeClr val="tx1"/>
                </a:solidFill>
                <a:latin typeface="Arial" panose="020B0604020202020204" pitchFamily="34" charset="0"/>
                <a:cs typeface="Arial" panose="020B0604020202020204" pitchFamily="34" charset="0"/>
              </a:rPr>
              <a:t>Tüm ESH Birimlerinde  çalışan sağlık personelinin(</a:t>
            </a:r>
            <a:r>
              <a:rPr lang="tr-TR" dirty="0" err="1" smtClean="0">
                <a:solidFill>
                  <a:schemeClr val="tx1"/>
                </a:solidFill>
                <a:latin typeface="Arial" panose="020B0604020202020204" pitchFamily="34" charset="0"/>
                <a:cs typeface="Arial" panose="020B0604020202020204" pitchFamily="34" charset="0"/>
              </a:rPr>
              <a:t>şöför</a:t>
            </a:r>
            <a:r>
              <a:rPr lang="tr-TR" dirty="0" smtClean="0">
                <a:solidFill>
                  <a:schemeClr val="tx1"/>
                </a:solidFill>
                <a:latin typeface="Arial" panose="020B0604020202020204" pitchFamily="34" charset="0"/>
                <a:cs typeface="Arial" panose="020B0604020202020204" pitchFamily="34" charset="0"/>
              </a:rPr>
              <a:t> hariç)ESYS sistemine giriş yaptığı kullanıcı kodu ve parolası mevcuttur, şifreleri ile giriş yaparlar.</a:t>
            </a:r>
          </a:p>
          <a:p>
            <a:r>
              <a:rPr lang="tr-TR" dirty="0" smtClean="0">
                <a:solidFill>
                  <a:schemeClr val="tx1"/>
                </a:solidFill>
                <a:latin typeface="Arial" panose="020B0604020202020204" pitchFamily="34" charset="0"/>
                <a:cs typeface="Arial" panose="020B0604020202020204" pitchFamily="34" charset="0"/>
              </a:rPr>
              <a:t>Sistemde kayıtlı olan hastaların bilgileri sadece kendilerine yetki verilen sağlık personeli tarafından görülebilir ve değişiklik yapılabilir.</a:t>
            </a:r>
          </a:p>
          <a:p>
            <a:r>
              <a:rPr lang="tr-TR" dirty="0" smtClean="0">
                <a:solidFill>
                  <a:schemeClr val="tx1"/>
                </a:solidFill>
                <a:latin typeface="Arial" panose="020B0604020202020204" pitchFamily="34" charset="0"/>
                <a:cs typeface="Arial" panose="020B0604020202020204" pitchFamily="34" charset="0"/>
              </a:rPr>
              <a:t>Çalışanların yer değiştirmesi ve işten ayrılması durumunda bilgi güvenliği açısından personelin şifresi biran önce iptal edilir,kullanıma kapatılır. </a:t>
            </a:r>
          </a:p>
        </p:txBody>
      </p:sp>
      <p:sp>
        <p:nvSpPr>
          <p:cNvPr id="3" name="Başlık 2"/>
          <p:cNvSpPr>
            <a:spLocks noGrp="1"/>
          </p:cNvSpPr>
          <p:nvPr>
            <p:ph type="title"/>
          </p:nvPr>
        </p:nvSpPr>
        <p:spPr>
          <a:xfrm>
            <a:off x="357158" y="753346"/>
            <a:ext cx="8329642" cy="81826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tr-TR" sz="2400" b="1" dirty="0" smtClean="0">
                <a:solidFill>
                  <a:srgbClr val="FF0000"/>
                </a:solidFill>
                <a:latin typeface="Arial" panose="020B0604020202020204" pitchFamily="34" charset="0"/>
                <a:cs typeface="Arial" panose="020B0604020202020204" pitchFamily="34" charset="0"/>
              </a:rPr>
              <a:t>Tıbbi Kayıtlara Erişimde Bilgi Mahremiyeti ve Güvenliği;</a:t>
            </a:r>
            <a:br>
              <a:rPr lang="tr-TR" sz="2400" b="1" dirty="0" smtClean="0">
                <a:solidFill>
                  <a:srgbClr val="FF0000"/>
                </a:solidFill>
                <a:latin typeface="Arial" panose="020B0604020202020204" pitchFamily="34" charset="0"/>
                <a:cs typeface="Arial" panose="020B0604020202020204" pitchFamily="34" charset="0"/>
              </a:rPr>
            </a:br>
            <a:endParaRPr lang="tr-TR" sz="2400" b="1" dirty="0">
              <a:solidFill>
                <a:srgbClr val="FF0000"/>
              </a:solidFill>
            </a:endParaRPr>
          </a:p>
        </p:txBody>
      </p:sp>
      <p:sp>
        <p:nvSpPr>
          <p:cNvPr id="4" name="3 Dikdörtgen"/>
          <p:cNvSpPr/>
          <p:nvPr/>
        </p:nvSpPr>
        <p:spPr>
          <a:xfrm>
            <a:off x="285721" y="168571"/>
            <a:ext cx="5469552" cy="584775"/>
          </a:xfrm>
          <a:prstGeom prst="rect">
            <a:avLst/>
          </a:prstGeom>
        </p:spPr>
        <p:txBody>
          <a:bodyPr wrap="square">
            <a:spAutoFit/>
          </a:bodyPr>
          <a:lstStyle/>
          <a:p>
            <a:r>
              <a:rPr lang="tr-TR" sz="3200" b="1" dirty="0" smtClean="0">
                <a:solidFill>
                  <a:srgbClr val="FF0000"/>
                </a:solidFill>
              </a:rPr>
              <a:t>HASTA MAHREMİYETİ</a:t>
            </a:r>
            <a:endParaRPr lang="tr-TR" sz="3200" dirty="0">
              <a:solidFill>
                <a:srgbClr val="FF0000"/>
              </a:solidFill>
            </a:endParaRPr>
          </a:p>
        </p:txBody>
      </p:sp>
    </p:spTree>
    <p:extLst>
      <p:ext uri="{BB962C8B-B14F-4D97-AF65-F5344CB8AC3E}">
        <p14:creationId xmlns:p14="http://schemas.microsoft.com/office/powerpoint/2010/main" val="1308229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143116"/>
            <a:ext cx="8568952" cy="3929090"/>
          </a:xfrm>
        </p:spPr>
        <p:style>
          <a:lnRef idx="1">
            <a:schemeClr val="accent1"/>
          </a:lnRef>
          <a:fillRef idx="2">
            <a:schemeClr val="accent1"/>
          </a:fillRef>
          <a:effectRef idx="1">
            <a:schemeClr val="accent1"/>
          </a:effectRef>
          <a:fontRef idx="minor">
            <a:schemeClr val="dk1"/>
          </a:fontRef>
        </p:style>
        <p:txBody>
          <a:bodyPr>
            <a:normAutofit/>
          </a:bodyPr>
          <a:lstStyle/>
          <a:p>
            <a:r>
              <a:rPr lang="tr-TR" sz="2800" dirty="0" smtClean="0">
                <a:solidFill>
                  <a:schemeClr val="tx1"/>
                </a:solidFill>
                <a:latin typeface="Arial" panose="020B0604020202020204" pitchFamily="34" charset="0"/>
                <a:cs typeface="Arial" panose="020B0604020202020204" pitchFamily="34" charset="0"/>
              </a:rPr>
              <a:t>Hasta kayıtları ve dosyalarına ilgili görevliler dışında ulaşımın engellenmesi için birim bazında önlemler alınır.</a:t>
            </a:r>
          </a:p>
          <a:p>
            <a:r>
              <a:rPr lang="tr-TR" sz="2800" dirty="0" smtClean="0">
                <a:solidFill>
                  <a:schemeClr val="tx1"/>
                </a:solidFill>
                <a:latin typeface="Arial" panose="020B0604020202020204" pitchFamily="34" charset="0"/>
                <a:cs typeface="Arial" panose="020B0604020202020204" pitchFamily="34" charset="0"/>
              </a:rPr>
              <a:t>Hasta dosyasını hasta görmek isterse, Birim Sorumlu Hekiminin izni dahilinde bir görevli refakatinde görmesine izin verilebilir</a:t>
            </a:r>
            <a:r>
              <a:rPr lang="tr-TR" sz="3200" dirty="0" smtClean="0">
                <a:solidFill>
                  <a:schemeClr val="tx1"/>
                </a:solidFill>
                <a:latin typeface="Arial" panose="020B0604020202020204" pitchFamily="34" charset="0"/>
                <a:cs typeface="Arial" panose="020B0604020202020204" pitchFamily="34" charset="0"/>
              </a:rPr>
              <a:t>.</a:t>
            </a:r>
          </a:p>
          <a:p>
            <a:pPr lvl="8">
              <a:lnSpc>
                <a:spcPct val="150000"/>
              </a:lnSpc>
              <a:buNone/>
            </a:pPr>
            <a:endParaRPr lang="tr-TR" sz="2800" b="1" dirty="0" smtClean="0"/>
          </a:p>
        </p:txBody>
      </p:sp>
      <p:sp>
        <p:nvSpPr>
          <p:cNvPr id="3" name="Başlık 2"/>
          <p:cNvSpPr>
            <a:spLocks noGrp="1"/>
          </p:cNvSpPr>
          <p:nvPr>
            <p:ph type="title"/>
          </p:nvPr>
        </p:nvSpPr>
        <p:spPr>
          <a:xfrm>
            <a:off x="285720" y="1052736"/>
            <a:ext cx="8572560" cy="876066"/>
          </a:xfrm>
        </p:spPr>
        <p:style>
          <a:lnRef idx="1">
            <a:schemeClr val="accent1"/>
          </a:lnRef>
          <a:fillRef idx="2">
            <a:schemeClr val="accent1"/>
          </a:fillRef>
          <a:effectRef idx="1">
            <a:schemeClr val="accent1"/>
          </a:effectRef>
          <a:fontRef idx="minor">
            <a:schemeClr val="dk1"/>
          </a:fontRef>
        </p:style>
        <p:txBody>
          <a:bodyPr numCol="1">
            <a:normAutofit/>
          </a:bodyPr>
          <a:lstStyle/>
          <a:p>
            <a:pPr algn="l"/>
            <a:r>
              <a:rPr lang="tr-TR" sz="2000" b="1" dirty="0" smtClean="0">
                <a:solidFill>
                  <a:srgbClr val="FF0000"/>
                </a:solidFill>
                <a:latin typeface="Arial" panose="020B0604020202020204" pitchFamily="34" charset="0"/>
                <a:cs typeface="Arial" panose="020B0604020202020204" pitchFamily="34" charset="0"/>
              </a:rPr>
              <a:t>Tıbbi Kayıtlara Erişimde Bilgi Mahremiyeti ve Güvenliği;</a:t>
            </a:r>
            <a:br>
              <a:rPr lang="tr-TR" sz="2000" b="1" dirty="0" smtClean="0">
                <a:solidFill>
                  <a:srgbClr val="FF0000"/>
                </a:solidFill>
                <a:latin typeface="Arial" panose="020B0604020202020204" pitchFamily="34" charset="0"/>
                <a:cs typeface="Arial" panose="020B0604020202020204" pitchFamily="34" charset="0"/>
              </a:rPr>
            </a:br>
            <a:endParaRPr lang="tr-TR" sz="2000" b="1" dirty="0">
              <a:solidFill>
                <a:srgbClr val="FF0000"/>
              </a:solidFill>
            </a:endParaRPr>
          </a:p>
        </p:txBody>
      </p:sp>
      <p:sp>
        <p:nvSpPr>
          <p:cNvPr id="4" name="3 Dikdörtgen"/>
          <p:cNvSpPr/>
          <p:nvPr/>
        </p:nvSpPr>
        <p:spPr>
          <a:xfrm>
            <a:off x="357159" y="285728"/>
            <a:ext cx="5398114" cy="584775"/>
          </a:xfrm>
          <a:prstGeom prst="rect">
            <a:avLst/>
          </a:prstGeom>
        </p:spPr>
        <p:txBody>
          <a:bodyPr wrap="square">
            <a:spAutoFit/>
          </a:bodyPr>
          <a:lstStyle/>
          <a:p>
            <a:r>
              <a:rPr lang="tr-TR" sz="3200" b="1" dirty="0" smtClean="0">
                <a:solidFill>
                  <a:srgbClr val="FF0000"/>
                </a:solidFill>
              </a:rPr>
              <a:t>HASTA MAHREMİYETİ</a:t>
            </a:r>
            <a:endParaRPr lang="tr-TR" sz="3200" dirty="0">
              <a:solidFill>
                <a:srgbClr val="FF0000"/>
              </a:solidFill>
            </a:endParaRPr>
          </a:p>
        </p:txBody>
      </p:sp>
    </p:spTree>
    <p:extLst>
      <p:ext uri="{BB962C8B-B14F-4D97-AF65-F5344CB8AC3E}">
        <p14:creationId xmlns:p14="http://schemas.microsoft.com/office/powerpoint/2010/main" val="1916204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18758"/>
            <a:ext cx="7239000" cy="797410"/>
          </a:xfrm>
        </p:spPr>
        <p:txBody>
          <a:bodyPr/>
          <a:lstStyle/>
          <a:p>
            <a:r>
              <a:rPr lang="tr-TR" b="1" dirty="0" smtClean="0"/>
              <a:t>HASTA MAHREMİYETİ</a:t>
            </a:r>
            <a:endParaRPr lang="tr-TR" b="1" dirty="0"/>
          </a:p>
        </p:txBody>
      </p:sp>
      <p:sp>
        <p:nvSpPr>
          <p:cNvPr id="2" name="İçerik Yer Tutucusu 1"/>
          <p:cNvSpPr>
            <a:spLocks noGrp="1"/>
          </p:cNvSpPr>
          <p:nvPr>
            <p:ph idx="1"/>
          </p:nvPr>
        </p:nvSpPr>
        <p:spPr>
          <a:xfrm>
            <a:off x="0" y="980728"/>
            <a:ext cx="8100392" cy="5877272"/>
          </a:xfrm>
        </p:spPr>
        <p:txBody>
          <a:bodyPr>
            <a:normAutofit/>
          </a:bodyPr>
          <a:lstStyle/>
          <a:p>
            <a:pPr marL="0" indent="0">
              <a:buNone/>
            </a:pPr>
            <a:endParaRPr lang="tr-TR" dirty="0" smtClean="0">
              <a:solidFill>
                <a:schemeClr val="tx1"/>
              </a:solidFill>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smtClean="0">
              <a:solidFill>
                <a:schemeClr val="tx1"/>
              </a:solidFill>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smtClean="0">
              <a:solidFill>
                <a:schemeClr val="tx1"/>
              </a:solidFill>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smtClean="0">
              <a:solidFill>
                <a:schemeClr val="tx1"/>
              </a:solidFill>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smtClean="0">
              <a:solidFill>
                <a:schemeClr val="tx1"/>
              </a:solidFill>
              <a:latin typeface="Arial" panose="020B0604020202020204" pitchFamily="34" charset="0"/>
              <a:cs typeface="Arial" panose="020B0604020202020204" pitchFamily="34" charset="0"/>
            </a:endParaRPr>
          </a:p>
          <a:p>
            <a:pPr marL="0" indent="0">
              <a:buNone/>
            </a:pPr>
            <a:r>
              <a:rPr lang="tr-TR" dirty="0" smtClean="0">
                <a:solidFill>
                  <a:srgbClr val="C00000"/>
                </a:solidFill>
                <a:latin typeface="Arial" panose="020B0604020202020204" pitchFamily="34" charset="0"/>
                <a:cs typeface="Arial" panose="020B0604020202020204" pitchFamily="34" charset="0"/>
              </a:rPr>
              <a:t>ESH Birimlerimizde Hasta Mahremiyeti konusunda Bilgi Güvenliği Talimatı hazırlanmıştır</a:t>
            </a:r>
            <a:r>
              <a:rPr lang="tr-TR" dirty="0" smtClean="0">
                <a:latin typeface="Arial" panose="020B0604020202020204" pitchFamily="34" charset="0"/>
                <a:cs typeface="Arial" panose="020B0604020202020204" pitchFamily="34" charset="0"/>
              </a:rPr>
              <a:t>.</a:t>
            </a:r>
            <a:endParaRPr lang="tr-TR" dirty="0">
              <a:solidFill>
                <a:schemeClr val="tx1"/>
              </a:solidFill>
              <a:latin typeface="Arial" panose="020B0604020202020204" pitchFamily="34" charset="0"/>
              <a:cs typeface="Arial" panose="020B0604020202020204" pitchFamily="34" charset="0"/>
            </a:endParaRPr>
          </a:p>
        </p:txBody>
      </p:sp>
      <p:sp>
        <p:nvSpPr>
          <p:cNvPr id="4" name="Dikdörtgen 3"/>
          <p:cNvSpPr/>
          <p:nvPr/>
        </p:nvSpPr>
        <p:spPr>
          <a:xfrm>
            <a:off x="539552" y="816167"/>
            <a:ext cx="5027338" cy="830997"/>
          </a:xfrm>
          <a:prstGeom prst="rect">
            <a:avLst/>
          </a:prstGeom>
        </p:spPr>
        <p:txBody>
          <a:bodyPr wrap="square">
            <a:spAutoFit/>
          </a:bodyPr>
          <a:lstStyle/>
          <a:p>
            <a:r>
              <a:rPr lang="tr-TR" sz="2400" b="1" dirty="0" smtClean="0">
                <a:solidFill>
                  <a:srgbClr val="FF0000"/>
                </a:solidFill>
                <a:latin typeface="Arial" panose="020B0604020202020204" pitchFamily="34" charset="0"/>
                <a:cs typeface="Arial" panose="020B0604020202020204" pitchFamily="34" charset="0"/>
              </a:rPr>
              <a:t>Tıbbi Kayıtlara Erişimde Bilgi Mahremiyeti ve Güvenliği;</a:t>
            </a:r>
            <a:endParaRPr lang="tr-TR" sz="2400" b="1"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113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071678"/>
            <a:ext cx="8640959" cy="428627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dirty="0" smtClean="0">
                <a:solidFill>
                  <a:schemeClr val="tx1"/>
                </a:solidFill>
                <a:latin typeface="Arial" panose="020B0604020202020204" pitchFamily="34" charset="0"/>
                <a:cs typeface="Arial" panose="020B0604020202020204" pitchFamily="34" charset="0"/>
              </a:rPr>
              <a:t>    Yapılan araştırmalarda mahremiyet hakkının ağırlıklı olarak Kamu Hastanelerinde ve hastanelerin acil servislerinde ihlal edildiği görülmektedir.</a:t>
            </a:r>
          </a:p>
          <a:p>
            <a:pPr marL="0" indent="0">
              <a:buNone/>
            </a:pPr>
            <a:r>
              <a:rPr lang="tr-TR" dirty="0" smtClean="0">
                <a:solidFill>
                  <a:schemeClr val="tx1"/>
                </a:solidFill>
                <a:latin typeface="Arial" panose="020B0604020202020204" pitchFamily="34" charset="0"/>
                <a:cs typeface="Arial" panose="020B0604020202020204" pitchFamily="34" charset="0"/>
              </a:rPr>
              <a:t>     Kamuya ait sağlık kurumlarında yaşanan hasta yığılımı ve her geçen gün artan yoğunluk ve hastaların bilgisizliği ve çaresizliği mahremiyet ihlallerine yeterince zemin hazırlamaktadır.</a:t>
            </a:r>
          </a:p>
          <a:p>
            <a:pPr>
              <a:lnSpc>
                <a:spcPct val="150000"/>
              </a:lnSpc>
              <a:buNone/>
            </a:pPr>
            <a:endParaRPr lang="tr-TR" b="1" dirty="0"/>
          </a:p>
        </p:txBody>
      </p:sp>
      <p:sp>
        <p:nvSpPr>
          <p:cNvPr id="3" name="Başlık 2"/>
          <p:cNvSpPr>
            <a:spLocks noGrp="1"/>
          </p:cNvSpPr>
          <p:nvPr>
            <p:ph type="title"/>
          </p:nvPr>
        </p:nvSpPr>
        <p:spPr>
          <a:xfrm>
            <a:off x="214282" y="1142984"/>
            <a:ext cx="8472518" cy="642942"/>
          </a:xfrm>
        </p:spPr>
        <p:style>
          <a:lnRef idx="1">
            <a:schemeClr val="accent1"/>
          </a:lnRef>
          <a:fillRef idx="2">
            <a:schemeClr val="accent1"/>
          </a:fillRef>
          <a:effectRef idx="1">
            <a:schemeClr val="accent1"/>
          </a:effectRef>
          <a:fontRef idx="minor">
            <a:schemeClr val="dk1"/>
          </a:fontRef>
        </p:style>
        <p:txBody>
          <a:bodyPr>
            <a:noAutofit/>
          </a:bodyPr>
          <a:lstStyle/>
          <a:p>
            <a:pPr algn="l"/>
            <a:r>
              <a:rPr lang="tr-TR" sz="2000" b="1" dirty="0" smtClean="0">
                <a:solidFill>
                  <a:srgbClr val="FF0000"/>
                </a:solidFill>
              </a:rPr>
              <a:t>İHLALLER  DAHA  ÇOK KAMU HASTANELERİNDE GERÇEKLEŞİYOR</a:t>
            </a:r>
            <a:r>
              <a:rPr lang="tr-TR" sz="2400" b="1" dirty="0" smtClean="0">
                <a:solidFill>
                  <a:srgbClr val="FF0000"/>
                </a:solidFill>
              </a:rPr>
              <a:t/>
            </a:r>
            <a:br>
              <a:rPr lang="tr-TR" sz="2400" b="1" dirty="0" smtClean="0">
                <a:solidFill>
                  <a:srgbClr val="FF0000"/>
                </a:solidFill>
              </a:rPr>
            </a:br>
            <a:endParaRPr lang="tr-TR" sz="2400" b="1" dirty="0">
              <a:solidFill>
                <a:srgbClr val="FF0000"/>
              </a:solidFill>
            </a:endParaRPr>
          </a:p>
        </p:txBody>
      </p:sp>
      <p:sp>
        <p:nvSpPr>
          <p:cNvPr id="4" name="3 Dikdörtgen"/>
          <p:cNvSpPr/>
          <p:nvPr/>
        </p:nvSpPr>
        <p:spPr>
          <a:xfrm rot="10800000" flipV="1">
            <a:off x="357159" y="35131"/>
            <a:ext cx="5398114" cy="584775"/>
          </a:xfrm>
          <a:prstGeom prst="rect">
            <a:avLst/>
          </a:prstGeom>
        </p:spPr>
        <p:txBody>
          <a:bodyPr wrap="square">
            <a:spAutoFit/>
          </a:bodyPr>
          <a:lstStyle/>
          <a:p>
            <a:r>
              <a:rPr lang="tr-TR" sz="3200" b="1" dirty="0" smtClean="0">
                <a:solidFill>
                  <a:srgbClr val="FF0000"/>
                </a:solidFill>
              </a:rPr>
              <a:t>HASTA MAHREMİYETİ</a:t>
            </a:r>
            <a:endParaRPr lang="tr-TR" sz="3200" dirty="0">
              <a:solidFill>
                <a:srgbClr val="FF0000"/>
              </a:solidFill>
            </a:endParaRPr>
          </a:p>
        </p:txBody>
      </p:sp>
    </p:spTree>
    <p:extLst>
      <p:ext uri="{BB962C8B-B14F-4D97-AF65-F5344CB8AC3E}">
        <p14:creationId xmlns:p14="http://schemas.microsoft.com/office/powerpoint/2010/main" val="325856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smtClean="0"/>
              <a:t>HASTA MAHREMİYETİ</a:t>
            </a:r>
            <a:endParaRPr lang="tr-TR" b="1" dirty="0"/>
          </a:p>
        </p:txBody>
      </p:sp>
      <p:sp>
        <p:nvSpPr>
          <p:cNvPr id="2" name="İçerik Yer Tutucusu 1"/>
          <p:cNvSpPr>
            <a:spLocks noGrp="1"/>
          </p:cNvSpPr>
          <p:nvPr>
            <p:ph idx="1"/>
          </p:nvPr>
        </p:nvSpPr>
        <p:spPr>
          <a:xfrm>
            <a:off x="251521" y="2852936"/>
            <a:ext cx="7704856" cy="2592289"/>
          </a:xfrm>
        </p:spPr>
        <p:txBody>
          <a:bodyPr>
            <a:normAutofit/>
          </a:bodyPr>
          <a:lstStyle/>
          <a:p>
            <a:pPr marL="0" indent="0">
              <a:buNone/>
            </a:pPr>
            <a:endParaRPr lang="tr-TR" sz="4800" dirty="0" smtClean="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042"/>
            <a:ext cx="9144000" cy="658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788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143116"/>
            <a:ext cx="8640959" cy="4143404"/>
          </a:xfrm>
        </p:spPr>
        <p:style>
          <a:lnRef idx="1">
            <a:schemeClr val="accent1"/>
          </a:lnRef>
          <a:fillRef idx="2">
            <a:schemeClr val="accent1"/>
          </a:fillRef>
          <a:effectRef idx="1">
            <a:schemeClr val="accent1"/>
          </a:effectRef>
          <a:fontRef idx="minor">
            <a:schemeClr val="dk1"/>
          </a:fontRef>
        </p:style>
        <p:txBody>
          <a:bodyPr>
            <a:normAutofit/>
          </a:bodyPr>
          <a:lstStyle/>
          <a:p>
            <a:r>
              <a:rPr lang="tr-TR" sz="2800" dirty="0" smtClean="0">
                <a:solidFill>
                  <a:schemeClr val="tx1"/>
                </a:solidFill>
                <a:latin typeface="Arial" panose="020B0604020202020204" pitchFamily="34" charset="0"/>
                <a:cs typeface="Arial" panose="020B0604020202020204" pitchFamily="34" charset="0"/>
              </a:rPr>
              <a:t>Sağlık çalışanlarının hasta haklarını bilmemesi,</a:t>
            </a:r>
          </a:p>
          <a:p>
            <a:r>
              <a:rPr lang="tr-TR" sz="2800" dirty="0" smtClean="0">
                <a:solidFill>
                  <a:schemeClr val="tx1"/>
                </a:solidFill>
                <a:latin typeface="Arial" panose="020B0604020202020204" pitchFamily="34" charset="0"/>
                <a:cs typeface="Arial" panose="020B0604020202020204" pitchFamily="34" charset="0"/>
              </a:rPr>
              <a:t>Sağlık çalışanlarının bireysel kusurlu davranışları</a:t>
            </a:r>
          </a:p>
          <a:p>
            <a:r>
              <a:rPr lang="tr-TR" sz="2800" dirty="0" smtClean="0">
                <a:solidFill>
                  <a:schemeClr val="tx1"/>
                </a:solidFill>
                <a:latin typeface="Arial" panose="020B0604020202020204" pitchFamily="34" charset="0"/>
                <a:cs typeface="Arial" panose="020B0604020202020204" pitchFamily="34" charset="0"/>
              </a:rPr>
              <a:t>Çalışanlardaki yoğun iş yükü,</a:t>
            </a:r>
          </a:p>
          <a:p>
            <a:r>
              <a:rPr lang="tr-TR" sz="2800" dirty="0" smtClean="0">
                <a:solidFill>
                  <a:schemeClr val="tx1"/>
                </a:solidFill>
                <a:latin typeface="Arial" panose="020B0604020202020204" pitchFamily="34" charset="0"/>
                <a:cs typeface="Arial" panose="020B0604020202020204" pitchFamily="34" charset="0"/>
              </a:rPr>
              <a:t>Çalışanların görev ve yetki dağıtımında eşitsizlik</a:t>
            </a:r>
            <a:endParaRPr lang="tr-TR" sz="2800" b="1" dirty="0" smtClean="0"/>
          </a:p>
        </p:txBody>
      </p:sp>
      <p:sp>
        <p:nvSpPr>
          <p:cNvPr id="3" name="Başlık 2"/>
          <p:cNvSpPr>
            <a:spLocks noGrp="1"/>
          </p:cNvSpPr>
          <p:nvPr>
            <p:ph type="title"/>
          </p:nvPr>
        </p:nvSpPr>
        <p:spPr>
          <a:xfrm>
            <a:off x="214282" y="1214422"/>
            <a:ext cx="8715436" cy="714380"/>
          </a:xfrm>
        </p:spPr>
        <p:style>
          <a:lnRef idx="1">
            <a:schemeClr val="accent1"/>
          </a:lnRef>
          <a:fillRef idx="2">
            <a:schemeClr val="accent1"/>
          </a:fillRef>
          <a:effectRef idx="1">
            <a:schemeClr val="accent1"/>
          </a:effectRef>
          <a:fontRef idx="minor">
            <a:schemeClr val="dk1"/>
          </a:fontRef>
        </p:style>
        <p:txBody>
          <a:bodyPr>
            <a:normAutofit/>
          </a:bodyPr>
          <a:lstStyle/>
          <a:p>
            <a:r>
              <a:rPr lang="tr-TR" sz="1800" b="1" dirty="0" smtClean="0">
                <a:solidFill>
                  <a:srgbClr val="FF0000"/>
                </a:solidFill>
                <a:latin typeface="Arial" panose="020B0604020202020204" pitchFamily="34" charset="0"/>
                <a:cs typeface="Arial" panose="020B0604020202020204" pitchFamily="34" charset="0"/>
              </a:rPr>
              <a:t>PROBLEMİN TEMEL KAYNAĞI SAĞLIK SİSTEMİNDEKİ SIKINTILAR</a:t>
            </a:r>
            <a:br>
              <a:rPr lang="tr-TR" sz="1800" b="1" dirty="0" smtClean="0">
                <a:solidFill>
                  <a:srgbClr val="FF0000"/>
                </a:solidFill>
                <a:latin typeface="Arial" panose="020B0604020202020204" pitchFamily="34" charset="0"/>
                <a:cs typeface="Arial" panose="020B0604020202020204" pitchFamily="34" charset="0"/>
              </a:rPr>
            </a:br>
            <a:endParaRPr lang="tr-TR" sz="1800" b="1" dirty="0">
              <a:solidFill>
                <a:srgbClr val="FF0000"/>
              </a:solidFill>
            </a:endParaRPr>
          </a:p>
        </p:txBody>
      </p:sp>
      <p:sp>
        <p:nvSpPr>
          <p:cNvPr id="4" name="3 Dikdörtgen"/>
          <p:cNvSpPr/>
          <p:nvPr/>
        </p:nvSpPr>
        <p:spPr>
          <a:xfrm>
            <a:off x="285720" y="142852"/>
            <a:ext cx="3643338" cy="523220"/>
          </a:xfrm>
          <a:prstGeom prst="rect">
            <a:avLst/>
          </a:prstGeom>
        </p:spPr>
        <p:txBody>
          <a:bodyPr wrap="square">
            <a:spAutoFit/>
          </a:bodyPr>
          <a:lstStyle/>
          <a:p>
            <a:r>
              <a:rPr lang="tr-TR" sz="2800" b="1" dirty="0" smtClean="0">
                <a:solidFill>
                  <a:srgbClr val="FF0000"/>
                </a:solidFill>
              </a:rPr>
              <a:t>HASTA MAHREMİYETİ</a:t>
            </a:r>
            <a:endParaRPr lang="tr-TR" sz="2800" dirty="0">
              <a:solidFill>
                <a:srgbClr val="FF0000"/>
              </a:solidFill>
            </a:endParaRPr>
          </a:p>
        </p:txBody>
      </p:sp>
    </p:spTree>
    <p:extLst>
      <p:ext uri="{BB962C8B-B14F-4D97-AF65-F5344CB8AC3E}">
        <p14:creationId xmlns:p14="http://schemas.microsoft.com/office/powerpoint/2010/main" val="713120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14282" y="2143116"/>
            <a:ext cx="8501122" cy="4071966"/>
          </a:xfrm>
        </p:spPr>
        <p:style>
          <a:lnRef idx="1">
            <a:schemeClr val="accent1"/>
          </a:lnRef>
          <a:fillRef idx="2">
            <a:schemeClr val="accent1"/>
          </a:fillRef>
          <a:effectRef idx="1">
            <a:schemeClr val="accent1"/>
          </a:effectRef>
          <a:fontRef idx="minor">
            <a:schemeClr val="dk1"/>
          </a:fontRef>
        </p:style>
        <p:txBody>
          <a:bodyPr>
            <a:normAutofit/>
          </a:bodyPr>
          <a:lstStyle/>
          <a:p>
            <a:endParaRPr lang="tr-TR" sz="2800" dirty="0" smtClean="0">
              <a:solidFill>
                <a:schemeClr val="tx1"/>
              </a:solidFill>
              <a:latin typeface="Arial" panose="020B0604020202020204" pitchFamily="34" charset="0"/>
              <a:cs typeface="Arial" panose="020B0604020202020204" pitchFamily="34" charset="0"/>
            </a:endParaRPr>
          </a:p>
          <a:p>
            <a:endParaRPr lang="tr-TR" sz="2800" dirty="0">
              <a:solidFill>
                <a:schemeClr val="tx1"/>
              </a:solidFill>
              <a:latin typeface="Arial" panose="020B0604020202020204" pitchFamily="34" charset="0"/>
              <a:cs typeface="Arial" panose="020B0604020202020204" pitchFamily="34" charset="0"/>
            </a:endParaRPr>
          </a:p>
          <a:p>
            <a:r>
              <a:rPr lang="tr-TR" sz="2800" dirty="0" smtClean="0">
                <a:solidFill>
                  <a:schemeClr val="tx1"/>
                </a:solidFill>
                <a:latin typeface="Arial" panose="020B0604020202020204" pitchFamily="34" charset="0"/>
                <a:cs typeface="Arial" panose="020B0604020202020204" pitchFamily="34" charset="0"/>
              </a:rPr>
              <a:t>Çalışma koşullarında  düzensizlik ve huzursuzluk</a:t>
            </a:r>
          </a:p>
          <a:p>
            <a:r>
              <a:rPr lang="tr-TR" sz="2800" dirty="0" smtClean="0">
                <a:solidFill>
                  <a:schemeClr val="tx1"/>
                </a:solidFill>
                <a:latin typeface="Arial" panose="020B0604020202020204" pitchFamily="34" charset="0"/>
                <a:cs typeface="Arial" panose="020B0604020202020204" pitchFamily="34" charset="0"/>
              </a:rPr>
              <a:t>Fiziki alt yapı eksiklikleri</a:t>
            </a:r>
          </a:p>
          <a:p>
            <a:r>
              <a:rPr lang="tr-TR" sz="2800" dirty="0" smtClean="0">
                <a:solidFill>
                  <a:schemeClr val="tx1"/>
                </a:solidFill>
                <a:latin typeface="Arial" panose="020B0604020202020204" pitchFamily="34" charset="0"/>
                <a:cs typeface="Arial" panose="020B0604020202020204" pitchFamily="34" charset="0"/>
              </a:rPr>
              <a:t>Personel yetersizliği gibi birçok unsur göze çarpmaktadır.</a:t>
            </a:r>
            <a:endParaRPr lang="tr-TR" sz="2800" b="1" dirty="0"/>
          </a:p>
        </p:txBody>
      </p:sp>
      <p:sp>
        <p:nvSpPr>
          <p:cNvPr id="3" name="Başlık 2"/>
          <p:cNvSpPr>
            <a:spLocks noGrp="1"/>
          </p:cNvSpPr>
          <p:nvPr>
            <p:ph type="title"/>
          </p:nvPr>
        </p:nvSpPr>
        <p:spPr>
          <a:xfrm>
            <a:off x="142844" y="214290"/>
            <a:ext cx="8229600" cy="1071570"/>
          </a:xfrm>
        </p:spPr>
        <p:style>
          <a:lnRef idx="1">
            <a:schemeClr val="accent1"/>
          </a:lnRef>
          <a:fillRef idx="2">
            <a:schemeClr val="accent1"/>
          </a:fillRef>
          <a:effectRef idx="1">
            <a:schemeClr val="accent1"/>
          </a:effectRef>
          <a:fontRef idx="minor">
            <a:schemeClr val="dk1"/>
          </a:fontRef>
        </p:style>
        <p:txBody>
          <a:bodyPr>
            <a:noAutofit/>
          </a:bodyPr>
          <a:lstStyle/>
          <a:p>
            <a:pPr algn="l"/>
            <a:r>
              <a:rPr lang="tr-TR" sz="3200" b="1" dirty="0" smtClean="0">
                <a:solidFill>
                  <a:srgbClr val="FF0000"/>
                </a:solidFill>
              </a:rPr>
              <a:t>HASTA MAHREMİYETİ </a:t>
            </a:r>
            <a:r>
              <a:rPr lang="tr-TR" sz="2000" b="1" dirty="0" smtClean="0">
                <a:solidFill>
                  <a:srgbClr val="FF0000"/>
                </a:solidFill>
                <a:latin typeface="Arial" panose="020B0604020202020204" pitchFamily="34" charset="0"/>
                <a:cs typeface="Arial" panose="020B0604020202020204" pitchFamily="34" charset="0"/>
              </a:rPr>
              <a:t/>
            </a:r>
            <a:br>
              <a:rPr lang="tr-TR" sz="2000" b="1" dirty="0" smtClean="0">
                <a:solidFill>
                  <a:srgbClr val="FF0000"/>
                </a:solidFill>
                <a:latin typeface="Arial" panose="020B0604020202020204" pitchFamily="34" charset="0"/>
                <a:cs typeface="Arial" panose="020B0604020202020204" pitchFamily="34" charset="0"/>
              </a:rPr>
            </a:br>
            <a:endParaRPr lang="tr-TR" sz="2000" dirty="0">
              <a:solidFill>
                <a:srgbClr val="FF0000"/>
              </a:solidFill>
            </a:endParaRPr>
          </a:p>
        </p:txBody>
      </p:sp>
      <p:sp>
        <p:nvSpPr>
          <p:cNvPr id="5" name="4 Dikdörtgen"/>
          <p:cNvSpPr/>
          <p:nvPr/>
        </p:nvSpPr>
        <p:spPr>
          <a:xfrm rot="10800000" flipV="1">
            <a:off x="214282" y="1485562"/>
            <a:ext cx="6357980" cy="707886"/>
          </a:xfrm>
          <a:prstGeom prst="rect">
            <a:avLst/>
          </a:prstGeom>
        </p:spPr>
        <p:txBody>
          <a:bodyPr wrap="square">
            <a:spAutoFit/>
          </a:bodyPr>
          <a:lstStyle/>
          <a:p>
            <a:r>
              <a:rPr lang="tr-TR" sz="2000" b="1" dirty="0" smtClean="0">
                <a:solidFill>
                  <a:srgbClr val="FF0000"/>
                </a:solidFill>
                <a:latin typeface="Arial" panose="020B0604020202020204" pitchFamily="34" charset="0"/>
                <a:cs typeface="Arial" panose="020B0604020202020204" pitchFamily="34" charset="0"/>
              </a:rPr>
              <a:t>PROBLEMİN TEMEL KAYNAĞI SAĞLIK SİSTEMİNDEKİ SIKINTILAR</a:t>
            </a:r>
            <a:endParaRPr lang="tr-TR" sz="2000" dirty="0"/>
          </a:p>
        </p:txBody>
      </p:sp>
    </p:spTree>
    <p:extLst>
      <p:ext uri="{BB962C8B-B14F-4D97-AF65-F5344CB8AC3E}">
        <p14:creationId xmlns:p14="http://schemas.microsoft.com/office/powerpoint/2010/main" val="566867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85720" y="2285992"/>
            <a:ext cx="8640959" cy="3929090"/>
          </a:xfrm>
        </p:spPr>
        <p:style>
          <a:lnRef idx="1">
            <a:schemeClr val="accent1"/>
          </a:lnRef>
          <a:fillRef idx="2">
            <a:schemeClr val="accent1"/>
          </a:fillRef>
          <a:effectRef idx="1">
            <a:schemeClr val="accent1"/>
          </a:effectRef>
          <a:fontRef idx="minor">
            <a:schemeClr val="dk1"/>
          </a:fontRef>
        </p:style>
        <p:txBody>
          <a:bodyPr>
            <a:normAutofit/>
          </a:bodyPr>
          <a:lstStyle/>
          <a:p>
            <a:endParaRPr lang="tr-TR" sz="3200" dirty="0" smtClean="0">
              <a:solidFill>
                <a:schemeClr val="tx1"/>
              </a:solidFill>
              <a:latin typeface="Arial" panose="020B0604020202020204" pitchFamily="34" charset="0"/>
              <a:cs typeface="Arial" panose="020B0604020202020204" pitchFamily="34" charset="0"/>
            </a:endParaRPr>
          </a:p>
          <a:p>
            <a:pPr marL="0" indent="0">
              <a:buNone/>
            </a:pPr>
            <a:r>
              <a:rPr lang="tr-TR" sz="3200" dirty="0" smtClean="0">
                <a:solidFill>
                  <a:schemeClr val="tx1"/>
                </a:solidFill>
                <a:latin typeface="Arial" panose="020B0604020202020204" pitchFamily="34" charset="0"/>
                <a:cs typeface="Arial" panose="020B0604020202020204" pitchFamily="34" charset="0"/>
              </a:rPr>
              <a:t>  Oysa ki hastanın mahremiyetine saygı gösterilmesi Sağlık Hizmetlerinin sunumunda temel alınması gereken önemli bir değerdir.</a:t>
            </a:r>
          </a:p>
          <a:p>
            <a:endParaRPr lang="tr-TR" dirty="0"/>
          </a:p>
        </p:txBody>
      </p:sp>
      <p:sp>
        <p:nvSpPr>
          <p:cNvPr id="3" name="Başlık 2"/>
          <p:cNvSpPr>
            <a:spLocks noGrp="1"/>
          </p:cNvSpPr>
          <p:nvPr>
            <p:ph type="title"/>
          </p:nvPr>
        </p:nvSpPr>
        <p:spPr>
          <a:xfrm>
            <a:off x="285720" y="785794"/>
            <a:ext cx="8568952" cy="100013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tr-TR" sz="3600" b="1" dirty="0" smtClean="0">
                <a:solidFill>
                  <a:srgbClr val="FF0000"/>
                </a:solidFill>
              </a:rPr>
              <a:t>HASTA MAHREMİYETİ</a:t>
            </a:r>
            <a:endParaRPr lang="tr-TR" sz="3600" b="1" dirty="0">
              <a:solidFill>
                <a:srgbClr val="FF0000"/>
              </a:solidFill>
            </a:endParaRPr>
          </a:p>
        </p:txBody>
      </p:sp>
    </p:spTree>
    <p:extLst>
      <p:ext uri="{BB962C8B-B14F-4D97-AF65-F5344CB8AC3E}">
        <p14:creationId xmlns:p14="http://schemas.microsoft.com/office/powerpoint/2010/main" val="46752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 y="6352365"/>
            <a:ext cx="9144001" cy="505635"/>
          </a:xfrm>
        </p:spPr>
        <p:style>
          <a:lnRef idx="0">
            <a:scrgbClr r="0" g="0" b="0"/>
          </a:lnRef>
          <a:fillRef idx="1001">
            <a:schemeClr val="lt2"/>
          </a:fillRef>
          <a:effectRef idx="0">
            <a:scrgbClr r="0" g="0" b="0"/>
          </a:effectRef>
          <a:fontRef idx="major"/>
        </p:style>
        <p:txBody>
          <a:bodyPr>
            <a:normAutofit fontScale="25000" lnSpcReduction="20000"/>
          </a:bodyPr>
          <a:lstStyle/>
          <a:p>
            <a:pPr marL="0" indent="0">
              <a:buNone/>
            </a:pPr>
            <a:r>
              <a:rPr lang="tr-TR" dirty="0" smtClean="0"/>
              <a:t>                                   </a:t>
            </a:r>
          </a:p>
          <a:p>
            <a:pPr marL="0" indent="0">
              <a:buNone/>
            </a:pPr>
            <a:r>
              <a:rPr lang="tr-TR" sz="5400" b="1" dirty="0" smtClean="0">
                <a:solidFill>
                  <a:schemeClr val="tx1"/>
                </a:solidFill>
              </a:rPr>
              <a:t>                                                                                                                       </a:t>
            </a:r>
            <a:r>
              <a:rPr lang="tr-TR" sz="5400" b="1" dirty="0" smtClean="0">
                <a:solidFill>
                  <a:schemeClr val="tx1"/>
                </a:solidFill>
              </a:rPr>
              <a:t>                                        </a:t>
            </a:r>
            <a:r>
              <a:rPr lang="tr-TR" sz="7200" b="1" dirty="0" smtClean="0">
                <a:solidFill>
                  <a:schemeClr val="tx1"/>
                </a:solidFill>
              </a:rPr>
              <a:t>TEŞEKKÜR EDERİZ..</a:t>
            </a:r>
          </a:p>
          <a:p>
            <a:pPr marL="0" indent="0">
              <a:buNone/>
            </a:pPr>
            <a:endParaRPr lang="tr-TR" sz="5400" b="1" dirty="0" smtClean="0">
              <a:solidFill>
                <a:schemeClr val="tx1"/>
              </a:solidFill>
            </a:endParaRPr>
          </a:p>
          <a:p>
            <a:pPr marL="0" indent="0">
              <a:buNone/>
            </a:pPr>
            <a:endParaRPr lang="tr-TR" sz="3600" dirty="0"/>
          </a:p>
          <a:p>
            <a:pPr marL="0" indent="0">
              <a:buNone/>
            </a:pPr>
            <a:r>
              <a:rPr lang="tr-TR" sz="3600" dirty="0" smtClean="0"/>
              <a:t>                   </a:t>
            </a:r>
            <a:endParaRPr lang="tr-TR"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63"/>
            <a:ext cx="9178099"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01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143404"/>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endParaRPr lang="tr-TR" sz="5100" b="1" dirty="0" smtClean="0">
              <a:solidFill>
                <a:srgbClr val="FF0000"/>
              </a:solidFill>
              <a:latin typeface="Arial" pitchFamily="34" charset="0"/>
              <a:cs typeface="Arial" panose="020B0604020202020204" pitchFamily="34" charset="0"/>
            </a:endParaRPr>
          </a:p>
          <a:p>
            <a:r>
              <a:rPr lang="tr-TR" sz="3100" b="1" dirty="0" smtClean="0">
                <a:solidFill>
                  <a:srgbClr val="FF0000"/>
                </a:solidFill>
                <a:latin typeface="Arial" pitchFamily="34" charset="0"/>
                <a:cs typeface="Arial" panose="020B0604020202020204" pitchFamily="34" charset="0"/>
              </a:rPr>
              <a:t>Hasta mahremiyeti</a:t>
            </a:r>
            <a:r>
              <a:rPr lang="tr-TR" sz="3100" dirty="0" smtClean="0">
                <a:latin typeface="Arial" panose="020B0604020202020204" pitchFamily="34" charset="0"/>
                <a:cs typeface="Arial" panose="020B0604020202020204" pitchFamily="34" charset="0"/>
              </a:rPr>
              <a:t>, </a:t>
            </a:r>
          </a:p>
          <a:p>
            <a:r>
              <a:rPr lang="tr-TR" sz="3100" dirty="0" smtClean="0">
                <a:latin typeface="Arial" panose="020B0604020202020204" pitchFamily="34" charset="0"/>
                <a:cs typeface="Arial" panose="020B0604020202020204" pitchFamily="34" charset="0"/>
              </a:rPr>
              <a:t>Hastalara ait gizlilik, gizli olma durumunu ifade eder. Hastaların mahrem alanlarına girme gücü tedavi ile birebir ilgilenen hekim ve sağlık çalışanlarındadır.          </a:t>
            </a:r>
          </a:p>
          <a:p>
            <a:endParaRPr lang="tr-TR" sz="3100" dirty="0" smtClean="0">
              <a:latin typeface="Arial" panose="020B0604020202020204" pitchFamily="34" charset="0"/>
              <a:cs typeface="Arial" panose="020B0604020202020204" pitchFamily="34" charset="0"/>
            </a:endParaRPr>
          </a:p>
          <a:p>
            <a:r>
              <a:rPr lang="tr-TR" sz="3100" dirty="0" smtClean="0">
                <a:latin typeface="Arial" panose="020B0604020202020204" pitchFamily="34" charset="0"/>
                <a:cs typeface="Arial" panose="020B0604020202020204" pitchFamily="34" charset="0"/>
              </a:rPr>
              <a:t>Hekimler ve sağlık çalışanları hastaların kimse tarafından bilinmeyen hatta hastanın kendisinin bile bilmediği sırlarına erişmektedir. Bu nedenle mahremiyete saygı gösterilmesi esastır.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548680"/>
            <a:ext cx="8401080" cy="1094370"/>
          </a:xfrm>
        </p:spPr>
        <p:txBody>
          <a:bodyPr>
            <a:normAutofit fontScale="90000"/>
          </a:bodyPr>
          <a:lstStyle/>
          <a:p>
            <a:r>
              <a:rPr lang="tr-TR" b="1" dirty="0" smtClean="0">
                <a:solidFill>
                  <a:srgbClr val="FF0000"/>
                </a:solidFill>
              </a:rPr>
              <a:t>HASTA MAHREMİYETİ</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pPr algn="ctr">
              <a:lnSpc>
                <a:spcPct val="150000"/>
              </a:lnSpc>
              <a:buNone/>
            </a:pPr>
            <a:r>
              <a:rPr lang="tr-TR" sz="3200" b="1" dirty="0" smtClean="0">
                <a:solidFill>
                  <a:srgbClr val="FF0000"/>
                </a:solidFill>
                <a:latin typeface="Arial" panose="020B0604020202020204" pitchFamily="34" charset="0"/>
                <a:cs typeface="Arial" panose="020B0604020202020204" pitchFamily="34" charset="0"/>
              </a:rPr>
              <a:t> </a:t>
            </a:r>
          </a:p>
          <a:p>
            <a:pPr algn="ctr">
              <a:lnSpc>
                <a:spcPct val="150000"/>
              </a:lnSpc>
              <a:buNone/>
            </a:pPr>
            <a:r>
              <a:rPr lang="tr-TR" b="1" dirty="0" smtClean="0">
                <a:solidFill>
                  <a:srgbClr val="FF0000"/>
                </a:solidFill>
                <a:latin typeface="Arial" panose="020B0604020202020204" pitchFamily="34" charset="0"/>
                <a:cs typeface="Arial" panose="020B0604020202020204" pitchFamily="34" charset="0"/>
              </a:rPr>
              <a:t>AMAÇ</a:t>
            </a:r>
            <a:r>
              <a:rPr lang="tr-TR" dirty="0" smtClean="0">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 ESH birimlerinin hizmet verdiği tüm hastaların muayene, tetkik, bakım ve tedavi gibi hizmet süreçlerinde hasta mahremiyetinin korunmasını  sağlamaktır</a:t>
            </a:r>
            <a:endParaRPr lang="tr-TR" dirty="0" smtClean="0"/>
          </a:p>
        </p:txBody>
      </p:sp>
      <p:sp>
        <p:nvSpPr>
          <p:cNvPr id="3" name="Başlık 2"/>
          <p:cNvSpPr>
            <a:spLocks noGrp="1"/>
          </p:cNvSpPr>
          <p:nvPr>
            <p:ph type="title"/>
          </p:nvPr>
        </p:nvSpPr>
        <p:spPr>
          <a:xfrm>
            <a:off x="285720" y="908720"/>
            <a:ext cx="8401080" cy="734330"/>
          </a:xfrm>
        </p:spPr>
        <p:txBody>
          <a:bodyPr>
            <a:normAutofit fontScale="90000"/>
          </a:bodyPr>
          <a:lstStyle/>
          <a:p>
            <a:r>
              <a:rPr lang="tr-TR" b="1" dirty="0" smtClean="0">
                <a:solidFill>
                  <a:srgbClr val="FF0000"/>
                </a:solidFill>
              </a:rPr>
              <a:t>HASTA MAHREMİYETİ</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tr-TR" sz="2800" dirty="0" smtClean="0">
                <a:latin typeface="Arial" pitchFamily="34" charset="0"/>
                <a:cs typeface="Arial" pitchFamily="34" charset="0"/>
              </a:rPr>
              <a:t>       </a:t>
            </a:r>
          </a:p>
          <a:p>
            <a:pPr algn="ctr">
              <a:buNone/>
            </a:pPr>
            <a:r>
              <a:rPr lang="tr-TR" sz="2800" dirty="0" smtClean="0">
                <a:latin typeface="Arial" pitchFamily="34" charset="0"/>
                <a:cs typeface="Arial" pitchFamily="34" charset="0"/>
              </a:rPr>
              <a:t> Hasta mahremiyeti Hasta Haklarının en temel konusunu teşkil etmektedir. Hasta Hakları Yönetmeliğinin 21.maddesinde yer alan ‘Hastanın mahremiyetine saygı gösterilmesi esastır, hasta mahremiyetinin korunmasını açıkça talepte edebilir.’ ibaresi yer almaktadır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764704"/>
            <a:ext cx="8401080" cy="878346"/>
          </a:xfrm>
        </p:spPr>
        <p:txBody>
          <a:bodyPr>
            <a:normAutofit fontScale="90000"/>
          </a:bodyPr>
          <a:lstStyle/>
          <a:p>
            <a:r>
              <a:rPr lang="tr-TR" b="1" dirty="0" smtClean="0">
                <a:solidFill>
                  <a:srgbClr val="FF0000"/>
                </a:solidFill>
              </a:rPr>
              <a:t>HASTA MAHREMİYETİ </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tr-TR" dirty="0" smtClean="0">
                <a:latin typeface="Arial" panose="020B0604020202020204" pitchFamily="34" charset="0"/>
                <a:cs typeface="Arial" panose="020B0604020202020204" pitchFamily="34" charset="0"/>
              </a:rPr>
              <a:t>  Görüyoruz ki gerek özel hayatın mahremiyeti gerekse de hasta mahremiyeti hukuki anlamda teminat altına alınmıştır. Dolayısı ile yasal düzenlemeler  sağlık personeline hasta mahremiyetini koruma zorunluluğu getirmektedir.</a:t>
            </a:r>
          </a:p>
          <a:p>
            <a:pPr marL="0" indent="0" algn="ctr">
              <a:buNone/>
            </a:pPr>
            <a:r>
              <a:rPr lang="tr-TR" dirty="0" smtClean="0">
                <a:latin typeface="Arial" panose="020B0604020202020204" pitchFamily="34" charset="0"/>
                <a:cs typeface="Arial" panose="020B0604020202020204" pitchFamily="34" charset="0"/>
              </a:rPr>
              <a:t>   Aslında her ne kadar yasal düzenleme ile teminat altına alınmış olsa da hastaların mahremiyetine saygılı olmak etik, ahlaki ve bazen toplumsal sorumluluk olarak karşımıza çıkmakta, hatta toplumsal bilinç yaratmayı  da zorunlu hale getirmektedir.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692696"/>
            <a:ext cx="8401080" cy="950354"/>
          </a:xfrm>
        </p:spPr>
        <p:txBody>
          <a:bodyPr>
            <a:normAutofit fontScale="90000"/>
          </a:bodyPr>
          <a:lstStyle/>
          <a:p>
            <a:r>
              <a:rPr lang="tr-TR" b="1" dirty="0" smtClean="0">
                <a:solidFill>
                  <a:srgbClr val="FF0000"/>
                </a:solidFill>
              </a:rPr>
              <a:t>HASTA MAHREMİYETİ </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556792"/>
            <a:ext cx="8712967" cy="472972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dirty="0" smtClean="0">
                <a:solidFill>
                  <a:schemeClr val="tx1"/>
                </a:solidFill>
                <a:latin typeface="Arial" panose="020B0604020202020204" pitchFamily="34" charset="0"/>
                <a:cs typeface="Arial" panose="020B0604020202020204" pitchFamily="34" charset="0"/>
              </a:rPr>
              <a:t>Hastanın sağlık durumu ile ilgili tıbbi girişim ve değerlendirmelerin gizli bir şekilde yürütülmesini,</a:t>
            </a:r>
          </a:p>
          <a:p>
            <a:pPr algn="ctr"/>
            <a:r>
              <a:rPr lang="tr-TR" dirty="0" smtClean="0">
                <a:solidFill>
                  <a:schemeClr val="tx1"/>
                </a:solidFill>
                <a:latin typeface="Arial" panose="020B0604020202020204" pitchFamily="34" charset="0"/>
                <a:cs typeface="Arial" panose="020B0604020202020204" pitchFamily="34" charset="0"/>
              </a:rPr>
              <a:t>Muayene, teşhis ve tedavinin makul bir gizlilik ortamında gerçekleştirilmesini,</a:t>
            </a:r>
          </a:p>
          <a:p>
            <a:pPr algn="ctr"/>
            <a:r>
              <a:rPr lang="tr-TR" dirty="0" smtClean="0">
                <a:solidFill>
                  <a:schemeClr val="tx1"/>
                </a:solidFill>
                <a:latin typeface="Arial" panose="020B0604020202020204" pitchFamily="34" charset="0"/>
                <a:cs typeface="Arial" panose="020B0604020202020204" pitchFamily="34" charset="0"/>
              </a:rPr>
              <a:t>Tıbben sakınca olmayan hallerde yanında bir yakınının bulunmasına izin verilmesini,</a:t>
            </a:r>
          </a:p>
          <a:p>
            <a:pPr algn="ctr"/>
            <a:r>
              <a:rPr lang="tr-TR" dirty="0" smtClean="0">
                <a:solidFill>
                  <a:schemeClr val="tx1"/>
                </a:solidFill>
                <a:latin typeface="Arial" panose="020B0604020202020204" pitchFamily="34" charset="0"/>
                <a:cs typeface="Arial" panose="020B0604020202020204" pitchFamily="34" charset="0"/>
              </a:rPr>
              <a:t>Tedavisi ile direk ilgili olmayan kimselerin tıbbi müdahale sırasında bulunmamasını,</a:t>
            </a:r>
          </a:p>
          <a:p>
            <a:pPr>
              <a:lnSpc>
                <a:spcPct val="150000"/>
              </a:lnSpc>
              <a:buNone/>
            </a:pPr>
            <a:endParaRPr lang="tr-TR" sz="2800" dirty="0" smtClean="0"/>
          </a:p>
        </p:txBody>
      </p:sp>
      <p:sp>
        <p:nvSpPr>
          <p:cNvPr id="3" name="Başlık 2"/>
          <p:cNvSpPr>
            <a:spLocks noGrp="1"/>
          </p:cNvSpPr>
          <p:nvPr>
            <p:ph type="title"/>
          </p:nvPr>
        </p:nvSpPr>
        <p:spPr>
          <a:xfrm>
            <a:off x="285720" y="1000108"/>
            <a:ext cx="8401080" cy="412668"/>
          </a:xfrm>
        </p:spPr>
        <p:txBody>
          <a:bodyPr>
            <a:noAutofit/>
          </a:bodyPr>
          <a:lstStyle/>
          <a:p>
            <a:r>
              <a:rPr lang="tr-TR" sz="2800" b="1" dirty="0" smtClean="0">
                <a:solidFill>
                  <a:srgbClr val="FF0000"/>
                </a:solidFill>
              </a:rPr>
              <a:t>Hasta Hakları Yönetmeliğine Göre;</a:t>
            </a:r>
            <a:br>
              <a:rPr lang="tr-TR" sz="2800" b="1" dirty="0" smtClean="0">
                <a:solidFill>
                  <a:srgbClr val="FF0000"/>
                </a:solidFill>
              </a:rPr>
            </a:br>
            <a:endParaRPr lang="tr-TR" sz="2800" i="1" dirty="0"/>
          </a:p>
        </p:txBody>
      </p:sp>
      <p:sp>
        <p:nvSpPr>
          <p:cNvPr id="4" name="3 Dikdörtgen"/>
          <p:cNvSpPr/>
          <p:nvPr/>
        </p:nvSpPr>
        <p:spPr>
          <a:xfrm>
            <a:off x="285721" y="214290"/>
            <a:ext cx="5469552" cy="584775"/>
          </a:xfrm>
          <a:prstGeom prst="rect">
            <a:avLst/>
          </a:prstGeom>
        </p:spPr>
        <p:txBody>
          <a:bodyPr wrap="square">
            <a:spAutoFit/>
          </a:bodyPr>
          <a:lstStyle/>
          <a:p>
            <a:r>
              <a:rPr lang="tr-TR" sz="3200" b="1" dirty="0" smtClean="0">
                <a:solidFill>
                  <a:srgbClr val="FF0000"/>
                </a:solidFill>
              </a:rPr>
              <a:t>           HASTA MAHREMİYETİ</a:t>
            </a:r>
            <a:endParaRPr lang="tr-TR" sz="3200"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92896"/>
            <a:ext cx="8712967" cy="3793624"/>
          </a:xfrm>
        </p:spPr>
        <p:style>
          <a:lnRef idx="1">
            <a:schemeClr val="accent1"/>
          </a:lnRef>
          <a:fillRef idx="2">
            <a:schemeClr val="accent1"/>
          </a:fillRef>
          <a:effectRef idx="1">
            <a:schemeClr val="accent1"/>
          </a:effectRef>
          <a:fontRef idx="minor">
            <a:schemeClr val="dk1"/>
          </a:fontRef>
        </p:style>
        <p:txBody>
          <a:bodyPr>
            <a:normAutofit/>
          </a:bodyPr>
          <a:lstStyle/>
          <a:p>
            <a:r>
              <a:rPr lang="tr-TR" dirty="0" smtClean="0">
                <a:solidFill>
                  <a:schemeClr val="tx1"/>
                </a:solidFill>
              </a:rPr>
              <a:t>  </a:t>
            </a:r>
            <a:r>
              <a:rPr lang="tr-TR" dirty="0" smtClean="0">
                <a:solidFill>
                  <a:schemeClr val="tx1"/>
                </a:solidFill>
                <a:latin typeface="Arial" panose="020B0604020202020204" pitchFamily="34" charset="0"/>
                <a:cs typeface="Arial" panose="020B0604020202020204" pitchFamily="34" charset="0"/>
              </a:rPr>
              <a:t>Hastalığın mahiyeti gerektirmedikçe  hastanın şahsi ve ailevi hayatına müdahale edilmemesini,</a:t>
            </a:r>
          </a:p>
          <a:p>
            <a:r>
              <a:rPr lang="tr-TR" dirty="0" smtClean="0">
                <a:solidFill>
                  <a:schemeClr val="tx1"/>
                </a:solidFill>
                <a:latin typeface="Arial" panose="020B0604020202020204" pitchFamily="34" charset="0"/>
                <a:cs typeface="Arial" panose="020B0604020202020204" pitchFamily="34" charset="0"/>
              </a:rPr>
              <a:t>Sağlık harcamalarının kaynağının gizli tutulmasını,</a:t>
            </a:r>
          </a:p>
          <a:p>
            <a:r>
              <a:rPr lang="tr-TR" dirty="0" smtClean="0">
                <a:solidFill>
                  <a:schemeClr val="tx1"/>
                </a:solidFill>
                <a:latin typeface="Arial" panose="020B0604020202020204" pitchFamily="34" charset="0"/>
                <a:cs typeface="Arial" panose="020B0604020202020204" pitchFamily="34" charset="0"/>
              </a:rPr>
              <a:t>Ölüm olayı bile, mahremiyetin ihlal edilmesi hakkını kimseye tanımaz.</a:t>
            </a:r>
          </a:p>
          <a:p>
            <a:pPr>
              <a:lnSpc>
                <a:spcPct val="150000"/>
              </a:lnSpc>
              <a:buFont typeface="Wingdings" pitchFamily="2" charset="2"/>
              <a:buChar char="q"/>
            </a:pPr>
            <a:endParaRPr lang="tr-TR" dirty="0" smtClean="0"/>
          </a:p>
        </p:txBody>
      </p:sp>
      <p:sp>
        <p:nvSpPr>
          <p:cNvPr id="3" name="Başlık 2"/>
          <p:cNvSpPr>
            <a:spLocks noGrp="1"/>
          </p:cNvSpPr>
          <p:nvPr>
            <p:ph type="title"/>
          </p:nvPr>
        </p:nvSpPr>
        <p:spPr>
          <a:xfrm>
            <a:off x="285720" y="1156255"/>
            <a:ext cx="8401080" cy="866785"/>
          </a:xfrm>
        </p:spPr>
        <p:txBody>
          <a:bodyPr>
            <a:normAutofit/>
          </a:bodyPr>
          <a:lstStyle/>
          <a:p>
            <a:pPr algn="l"/>
            <a:r>
              <a:rPr lang="tr-TR" sz="2800" b="1" dirty="0" smtClean="0">
                <a:solidFill>
                  <a:srgbClr val="FF0000"/>
                </a:solidFill>
              </a:rPr>
              <a:t>Hasta Hakları Yönetmeliğine Göre;</a:t>
            </a:r>
            <a:endParaRPr lang="tr-TR" sz="2800" dirty="0">
              <a:solidFill>
                <a:srgbClr val="FF0000"/>
              </a:solidFill>
            </a:endParaRPr>
          </a:p>
        </p:txBody>
      </p:sp>
      <p:sp>
        <p:nvSpPr>
          <p:cNvPr id="4" name="Başlık 2"/>
          <p:cNvSpPr txBox="1">
            <a:spLocks/>
          </p:cNvSpPr>
          <p:nvPr/>
        </p:nvSpPr>
        <p:spPr>
          <a:xfrm>
            <a:off x="742920" y="571480"/>
            <a:ext cx="8401080" cy="109437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6700" b="1" i="0" u="none" strike="noStrike" kern="1200" cap="none" spc="0" normalizeH="0" baseline="0" noProof="0" dirty="0" smtClean="0">
                <a:ln>
                  <a:noFill/>
                </a:ln>
                <a:solidFill>
                  <a:srgbClr val="FF0000"/>
                </a:solidFill>
                <a:effectLst/>
                <a:uLnTx/>
                <a:uFillTx/>
                <a:latin typeface="+mj-lt"/>
                <a:ea typeface="+mj-ea"/>
                <a:cs typeface="+mj-cs"/>
              </a:rPr>
              <a:t/>
            </a:r>
            <a:br>
              <a:rPr kumimoji="0" lang="tr-TR" sz="6700" b="1" i="0" u="none" strike="noStrike" kern="1200" cap="none" spc="0" normalizeH="0" baseline="0" noProof="0" dirty="0" smtClean="0">
                <a:ln>
                  <a:noFill/>
                </a:ln>
                <a:solidFill>
                  <a:srgbClr val="FF0000"/>
                </a:solidFill>
                <a:effectLst/>
                <a:uLnTx/>
                <a:uFillTx/>
                <a:latin typeface="+mj-lt"/>
                <a:ea typeface="+mj-ea"/>
                <a:cs typeface="+mj-cs"/>
              </a:rPr>
            </a:br>
            <a:r>
              <a:rPr kumimoji="0" lang="tr-TR" sz="4400" b="1" i="0" u="none" strike="noStrike" kern="1200" cap="none" spc="0" normalizeH="0" baseline="0" noProof="0" dirty="0" smtClean="0">
                <a:ln>
                  <a:noFill/>
                </a:ln>
                <a:solidFill>
                  <a:srgbClr val="FF0000"/>
                </a:solidFill>
                <a:effectLst/>
                <a:uLnTx/>
                <a:uFillTx/>
                <a:latin typeface="+mj-lt"/>
                <a:ea typeface="+mj-ea"/>
                <a:cs typeface="+mj-cs"/>
              </a:rPr>
              <a:t/>
            </a:r>
            <a:br>
              <a:rPr kumimoji="0" lang="tr-TR" sz="4400" b="1" i="0" u="none" strike="noStrike" kern="1200" cap="none" spc="0" normalizeH="0" baseline="0" noProof="0" dirty="0" smtClean="0">
                <a:ln>
                  <a:noFill/>
                </a:ln>
                <a:solidFill>
                  <a:srgbClr val="FF0000"/>
                </a:solidFill>
                <a:effectLst/>
                <a:uLnTx/>
                <a:uFillTx/>
                <a:latin typeface="+mj-lt"/>
                <a:ea typeface="+mj-ea"/>
                <a:cs typeface="+mj-cs"/>
              </a:rPr>
            </a:br>
            <a:endParaRPr kumimoji="0" lang="tr-T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4 Dikdörtgen"/>
          <p:cNvSpPr/>
          <p:nvPr/>
        </p:nvSpPr>
        <p:spPr>
          <a:xfrm>
            <a:off x="285720" y="214290"/>
            <a:ext cx="5469552" cy="584775"/>
          </a:xfrm>
          <a:prstGeom prst="rect">
            <a:avLst/>
          </a:prstGeom>
        </p:spPr>
        <p:txBody>
          <a:bodyPr wrap="square">
            <a:spAutoFit/>
          </a:bodyPr>
          <a:lstStyle/>
          <a:p>
            <a:r>
              <a:rPr lang="tr-TR" sz="3200" b="1" dirty="0" smtClean="0">
                <a:solidFill>
                  <a:srgbClr val="FF0000"/>
                </a:solidFill>
              </a:rPr>
              <a:t>HASTA MAHREMİYETİ</a:t>
            </a:r>
            <a:endParaRPr lang="tr-TR" sz="3200"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57364"/>
            <a:ext cx="8712967" cy="4429156"/>
          </a:xfrm>
        </p:spPr>
        <p:style>
          <a:lnRef idx="1">
            <a:schemeClr val="accent1"/>
          </a:lnRef>
          <a:fillRef idx="2">
            <a:schemeClr val="accent1"/>
          </a:fillRef>
          <a:effectRef idx="1">
            <a:schemeClr val="accent1"/>
          </a:effectRef>
          <a:fontRef idx="minor">
            <a:schemeClr val="dk1"/>
          </a:fontRef>
        </p:style>
        <p:txBody>
          <a:bodyPr>
            <a:normAutofit/>
          </a:bodyPr>
          <a:lstStyle/>
          <a:p>
            <a:r>
              <a:rPr lang="tr-TR" sz="2800" dirty="0" smtClean="0">
                <a:solidFill>
                  <a:schemeClr val="tx1"/>
                </a:solidFill>
                <a:latin typeface="Arial" panose="020B0604020202020204" pitchFamily="34" charset="0"/>
                <a:cs typeface="Arial" panose="020B0604020202020204" pitchFamily="34" charset="0"/>
              </a:rPr>
              <a:t>Eğitim verilen sağlık kuruluşlarında, hastanın tedavisi ile doğrudan ilgili olmayanların tıbbi müdahale sırasında bulunması gerekli ise önceden hastanın rızası alınır.</a:t>
            </a:r>
          </a:p>
          <a:p>
            <a:r>
              <a:rPr lang="tr-TR" sz="2800" dirty="0" smtClean="0">
                <a:solidFill>
                  <a:schemeClr val="tx1"/>
                </a:solidFill>
                <a:latin typeface="Arial" panose="020B0604020202020204" pitchFamily="34" charset="0"/>
                <a:cs typeface="Arial" panose="020B0604020202020204" pitchFamily="34" charset="0"/>
              </a:rPr>
              <a:t>Hasta transferi sırasında da mahremiyete önem verilmelidi</a:t>
            </a:r>
            <a:r>
              <a:rPr lang="tr-TR" sz="2800" dirty="0" smtClean="0">
                <a:latin typeface="Arial" panose="020B0604020202020204" pitchFamily="34" charset="0"/>
                <a:cs typeface="Arial" panose="020B0604020202020204" pitchFamily="34" charset="0"/>
              </a:rPr>
              <a:t>r. Hastanın taşınırken üstü örtülü olmalıdır.</a:t>
            </a:r>
          </a:p>
          <a:p>
            <a:pPr>
              <a:lnSpc>
                <a:spcPct val="150000"/>
              </a:lnSpc>
              <a:buFont typeface="Wingdings" pitchFamily="2" charset="2"/>
              <a:buChar char="q"/>
            </a:pPr>
            <a:endParaRPr lang="tr-TR" sz="2800" dirty="0" smtClean="0"/>
          </a:p>
        </p:txBody>
      </p:sp>
      <p:sp>
        <p:nvSpPr>
          <p:cNvPr id="3" name="Başlık 2"/>
          <p:cNvSpPr>
            <a:spLocks noGrp="1"/>
          </p:cNvSpPr>
          <p:nvPr>
            <p:ph type="title"/>
          </p:nvPr>
        </p:nvSpPr>
        <p:spPr>
          <a:xfrm>
            <a:off x="285720" y="1214422"/>
            <a:ext cx="8401080" cy="428628"/>
          </a:xfrm>
        </p:spPr>
        <p:txBody>
          <a:bodyPr>
            <a:normAutofit fontScale="90000"/>
          </a:bodyPr>
          <a:lstStyle/>
          <a:p>
            <a:pPr algn="l"/>
            <a:r>
              <a:rPr lang="tr-TR" b="1" dirty="0" smtClean="0">
                <a:solidFill>
                  <a:srgbClr val="FF0000"/>
                </a:solidFill>
              </a:rPr>
              <a:t/>
            </a:r>
            <a:br>
              <a:rPr lang="tr-TR" b="1" dirty="0" smtClean="0">
                <a:solidFill>
                  <a:srgbClr val="FF0000"/>
                </a:solidFill>
              </a:rPr>
            </a:br>
            <a:r>
              <a:rPr lang="tr-TR" b="1" dirty="0" smtClean="0">
                <a:solidFill>
                  <a:srgbClr val="FF0000"/>
                </a:solidFill>
              </a:rPr>
              <a:t> </a:t>
            </a:r>
            <a:r>
              <a:rPr lang="tr-TR" sz="3100" b="1" dirty="0" smtClean="0">
                <a:solidFill>
                  <a:srgbClr val="FF0000"/>
                </a:solidFill>
              </a:rPr>
              <a:t>Hasta Hakları Yönetmeliğine Göre; </a:t>
            </a:r>
            <a:r>
              <a:rPr lang="tr-TR" sz="4000" b="1" dirty="0" smtClean="0">
                <a:solidFill>
                  <a:srgbClr val="FF0000"/>
                </a:solidFill>
              </a:rPr>
              <a:t/>
            </a:r>
            <a:br>
              <a:rPr lang="tr-TR" sz="4000" b="1" dirty="0" smtClean="0">
                <a:solidFill>
                  <a:srgbClr val="FF0000"/>
                </a:solidFill>
              </a:rPr>
            </a:br>
            <a:endParaRPr lang="tr-TR" sz="4000" b="1" dirty="0">
              <a:solidFill>
                <a:srgbClr val="FF0000"/>
              </a:solidFill>
            </a:endParaRPr>
          </a:p>
        </p:txBody>
      </p:sp>
      <p:sp>
        <p:nvSpPr>
          <p:cNvPr id="4" name="3 Dikdörtgen"/>
          <p:cNvSpPr/>
          <p:nvPr/>
        </p:nvSpPr>
        <p:spPr>
          <a:xfrm>
            <a:off x="285720" y="214290"/>
            <a:ext cx="6068050" cy="584775"/>
          </a:xfrm>
          <a:prstGeom prst="rect">
            <a:avLst/>
          </a:prstGeom>
        </p:spPr>
        <p:txBody>
          <a:bodyPr wrap="square">
            <a:spAutoFit/>
          </a:bodyPr>
          <a:lstStyle/>
          <a:p>
            <a:r>
              <a:rPr lang="tr-TR" sz="3200" b="1" dirty="0" smtClean="0">
                <a:solidFill>
                  <a:srgbClr val="FF0000"/>
                </a:solidFill>
              </a:rPr>
              <a:t>HASTA MAHREMİYETİ</a:t>
            </a:r>
            <a:endParaRPr lang="tr-TR" sz="3200" b="1" dirty="0">
              <a:solidFill>
                <a:srgbClr val="FF0000"/>
              </a:solidFill>
            </a:endParaRPr>
          </a:p>
        </p:txBody>
      </p:sp>
    </p:spTree>
    <p:extLst>
      <p:ext uri="{BB962C8B-B14F-4D97-AF65-F5344CB8AC3E}">
        <p14:creationId xmlns:p14="http://schemas.microsoft.com/office/powerpoint/2010/main" val="1810524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1676</TotalTime>
  <Words>848</Words>
  <Application>Microsoft Office PowerPoint</Application>
  <PresentationFormat>Ekran Gösterisi (4:3)</PresentationFormat>
  <Paragraphs>116</Paragraphs>
  <Slides>23</Slides>
  <Notes>12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Candara</vt:lpstr>
      <vt:lpstr>Symbol</vt:lpstr>
      <vt:lpstr>Wingdings</vt:lpstr>
      <vt:lpstr>Dalga Biçimi</vt:lpstr>
      <vt:lpstr>PowerPoint Sunusu</vt:lpstr>
      <vt:lpstr>HASTA MAHREMİYETİ</vt:lpstr>
      <vt:lpstr>HASTA MAHREMİYETİ </vt:lpstr>
      <vt:lpstr>HASTA MAHREMİYETİ </vt:lpstr>
      <vt:lpstr>HASTA MAHREMİYETİ  </vt:lpstr>
      <vt:lpstr>HASTA MAHREMİYETİ  </vt:lpstr>
      <vt:lpstr>Hasta Hakları Yönetmeliğine Göre; </vt:lpstr>
      <vt:lpstr>Hasta Hakları Yönetmeliğine Göre;</vt:lpstr>
      <vt:lpstr>  Hasta Hakları Yönetmeliğine Göre;  </vt:lpstr>
      <vt:lpstr> Hasta Hakları Yönetmeliğine Göre;  </vt:lpstr>
      <vt:lpstr> Hasta Hakları Yönetmeliğine Göre;  </vt:lpstr>
      <vt:lpstr> HASTA MAHREMİYETİ </vt:lpstr>
      <vt:lpstr>HASTA MAHREMİYETİ</vt:lpstr>
      <vt:lpstr>      HASTA MAHREMİYETİ </vt:lpstr>
      <vt:lpstr> Kayıtsız Bilgi Mahremiyeti; </vt:lpstr>
      <vt:lpstr>Tıbbi Kayıtlara Erişimde Bilgi Mahremiyeti ve Güvenliği; </vt:lpstr>
      <vt:lpstr>Tıbbi Kayıtlara Erişimde Bilgi Mahremiyeti ve Güvenliği; </vt:lpstr>
      <vt:lpstr>HASTA MAHREMİYETİ</vt:lpstr>
      <vt:lpstr>İHLALLER  DAHA  ÇOK KAMU HASTANELERİNDE GERÇEKLEŞİYOR </vt:lpstr>
      <vt:lpstr>PROBLEMİN TEMEL KAYNAĞI SAĞLIK SİSTEMİNDEKİ SIKINTILAR </vt:lpstr>
      <vt:lpstr>HASTA MAHREMİYETİ  </vt:lpstr>
      <vt:lpstr>HASTA MAHREMİYETİ</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SAĞLIKTA KALİTE STANDARTLARI ( SKS ) EVDE SAĞLIK</dc:title>
  <dc:creator>pol pol</dc:creator>
  <cp:lastModifiedBy>Şükran AKAN</cp:lastModifiedBy>
  <cp:revision>185</cp:revision>
  <dcterms:created xsi:type="dcterms:W3CDTF">2017-12-15T06:41:17Z</dcterms:created>
  <dcterms:modified xsi:type="dcterms:W3CDTF">2020-03-13T08:43:11Z</dcterms:modified>
</cp:coreProperties>
</file>